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613" r:id="rId3"/>
    <p:sldId id="650" r:id="rId4"/>
    <p:sldId id="1473" r:id="rId5"/>
    <p:sldId id="1393" r:id="rId6"/>
    <p:sldId id="1079" r:id="rId7"/>
    <p:sldId id="1394" r:id="rId8"/>
    <p:sldId id="1396" r:id="rId10"/>
    <p:sldId id="912" r:id="rId11"/>
    <p:sldId id="916" r:id="rId12"/>
    <p:sldId id="913" r:id="rId13"/>
    <p:sldId id="1635" r:id="rId14"/>
    <p:sldId id="914" r:id="rId15"/>
    <p:sldId id="1080" r:id="rId16"/>
    <p:sldId id="1424" r:id="rId17"/>
    <p:sldId id="1425" r:id="rId18"/>
    <p:sldId id="1636" r:id="rId19"/>
    <p:sldId id="1449" r:id="rId20"/>
    <p:sldId id="1587" r:id="rId21"/>
    <p:sldId id="1470" r:id="rId22"/>
    <p:sldId id="1471" r:id="rId23"/>
    <p:sldId id="1509" r:id="rId24"/>
    <p:sldId id="1510" r:id="rId25"/>
    <p:sldId id="1511" r:id="rId26"/>
    <p:sldId id="1512" r:id="rId27"/>
    <p:sldId id="1513" r:id="rId28"/>
    <p:sldId id="1514" r:id="rId29"/>
    <p:sldId id="1472" r:id="rId30"/>
    <p:sldId id="920" r:id="rId31"/>
    <p:sldId id="1081" r:id="rId32"/>
    <p:sldId id="1515" r:id="rId33"/>
    <p:sldId id="1693" r:id="rId34"/>
    <p:sldId id="1694" r:id="rId35"/>
    <p:sldId id="1695" r:id="rId36"/>
    <p:sldId id="1082" r:id="rId37"/>
    <p:sldId id="1353" r:id="rId38"/>
    <p:sldId id="924" r:id="rId39"/>
    <p:sldId id="1696" r:id="rId40"/>
    <p:sldId id="1697" r:id="rId41"/>
    <p:sldId id="923" r:id="rId42"/>
    <p:sldId id="1356" r:id="rId43"/>
    <p:sldId id="926" r:id="rId44"/>
    <p:sldId id="927" r:id="rId45"/>
    <p:sldId id="1540" r:id="rId46"/>
    <p:sldId id="1541" r:id="rId47"/>
    <p:sldId id="1542" r:id="rId48"/>
    <p:sldId id="1543" r:id="rId49"/>
    <p:sldId id="1544" r:id="rId50"/>
    <p:sldId id="1546" r:id="rId51"/>
    <p:sldId id="1547" r:id="rId52"/>
    <p:sldId id="1548" r:id="rId53"/>
    <p:sldId id="1549" r:id="rId54"/>
    <p:sldId id="1571" r:id="rId55"/>
    <p:sldId id="1550" r:id="rId56"/>
    <p:sldId id="1551" r:id="rId57"/>
    <p:sldId id="1552" r:id="rId58"/>
    <p:sldId id="1553" r:id="rId59"/>
    <p:sldId id="1554" r:id="rId60"/>
    <p:sldId id="1555" r:id="rId61"/>
    <p:sldId id="1556" r:id="rId62"/>
    <p:sldId id="1557" r:id="rId63"/>
    <p:sldId id="1558" r:id="rId64"/>
    <p:sldId id="1559" r:id="rId65"/>
    <p:sldId id="1560" r:id="rId66"/>
    <p:sldId id="1561" r:id="rId67"/>
    <p:sldId id="1562" r:id="rId68"/>
    <p:sldId id="1024" r:id="rId69"/>
    <p:sldId id="777" r:id="rId70"/>
  </p:sldIdLst>
  <p:sldSz cx="12192000" cy="6858000"/>
  <p:notesSz cx="6858000" cy="9144000"/>
  <p:defaultTextStyle>
    <a:defPPr>
      <a:defRPr lang="zh-CN"/>
    </a:defPPr>
    <a:lvl1pPr lvl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fontAlgn="base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  <a:latin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1C1"/>
    <a:srgbClr val="FF0000"/>
    <a:srgbClr val="EEECE1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666" y="-57"/>
      </p:cViewPr>
      <p:guideLst>
        <p:guide orient="horz" pos="2255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image" Target="../media/image92.wmf"/><Relationship Id="rId7" Type="http://schemas.openxmlformats.org/officeDocument/2006/relationships/image" Target="../media/image91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4" Type="http://schemas.openxmlformats.org/officeDocument/2006/relationships/image" Target="../media/image98.wmf"/><Relationship Id="rId13" Type="http://schemas.openxmlformats.org/officeDocument/2006/relationships/image" Target="../media/image97.wmf"/><Relationship Id="rId12" Type="http://schemas.openxmlformats.org/officeDocument/2006/relationships/image" Target="../media/image96.wmf"/><Relationship Id="rId11" Type="http://schemas.openxmlformats.org/officeDocument/2006/relationships/image" Target="../media/image95.wmf"/><Relationship Id="rId10" Type="http://schemas.openxmlformats.org/officeDocument/2006/relationships/image" Target="../media/image94.wmf"/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2.wmf"/><Relationship Id="rId8" Type="http://schemas.openxmlformats.org/officeDocument/2006/relationships/image" Target="../media/image101.wmf"/><Relationship Id="rId7" Type="http://schemas.openxmlformats.org/officeDocument/2006/relationships/image" Target="../media/image90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4" Type="http://schemas.openxmlformats.org/officeDocument/2006/relationships/image" Target="../media/image105.wmf"/><Relationship Id="rId13" Type="http://schemas.openxmlformats.org/officeDocument/2006/relationships/image" Target="../media/image104.wmf"/><Relationship Id="rId12" Type="http://schemas.openxmlformats.org/officeDocument/2006/relationships/image" Target="../media/image103.wmf"/><Relationship Id="rId11" Type="http://schemas.openxmlformats.org/officeDocument/2006/relationships/image" Target="../media/image102.wmf"/><Relationship Id="rId10" Type="http://schemas.openxmlformats.org/officeDocument/2006/relationships/image" Target="../media/image93.wmf"/><Relationship Id="rId1" Type="http://schemas.openxmlformats.org/officeDocument/2006/relationships/image" Target="../media/image100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4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1.wmf"/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1.wmf"/><Relationship Id="rId4" Type="http://schemas.openxmlformats.org/officeDocument/2006/relationships/image" Target="../media/image135.wmf"/><Relationship Id="rId3" Type="http://schemas.openxmlformats.org/officeDocument/2006/relationships/image" Target="../media/image130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wmf"/><Relationship Id="rId8" Type="http://schemas.openxmlformats.org/officeDocument/2006/relationships/image" Target="../media/image140.wmf"/><Relationship Id="rId7" Type="http://schemas.openxmlformats.org/officeDocument/2006/relationships/image" Target="../media/image139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0.wmf"/><Relationship Id="rId11" Type="http://schemas.openxmlformats.org/officeDocument/2006/relationships/image" Target="../media/image143.wmf"/><Relationship Id="rId10" Type="http://schemas.openxmlformats.org/officeDocument/2006/relationships/image" Target="../media/image142.wmf"/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image" Target="../media/image12.wmf"/><Relationship Id="rId7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4.w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wmf"/><Relationship Id="rId8" Type="http://schemas.openxmlformats.org/officeDocument/2006/relationships/image" Target="../media/image165.wmf"/><Relationship Id="rId7" Type="http://schemas.openxmlformats.org/officeDocument/2006/relationships/image" Target="../media/image93.wmf"/><Relationship Id="rId6" Type="http://schemas.openxmlformats.org/officeDocument/2006/relationships/image" Target="../media/image92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6" Type="http://schemas.openxmlformats.org/officeDocument/2006/relationships/image" Target="../media/image173.wmf"/><Relationship Id="rId15" Type="http://schemas.openxmlformats.org/officeDocument/2006/relationships/image" Target="../media/image172.wmf"/><Relationship Id="rId14" Type="http://schemas.openxmlformats.org/officeDocument/2006/relationships/image" Target="../media/image171.wmf"/><Relationship Id="rId13" Type="http://schemas.openxmlformats.org/officeDocument/2006/relationships/image" Target="../media/image170.wmf"/><Relationship Id="rId12" Type="http://schemas.openxmlformats.org/officeDocument/2006/relationships/image" Target="../media/image169.wmf"/><Relationship Id="rId11" Type="http://schemas.openxmlformats.org/officeDocument/2006/relationships/image" Target="../media/image168.wmf"/><Relationship Id="rId10" Type="http://schemas.openxmlformats.org/officeDocument/2006/relationships/image" Target="../media/image167.wmf"/><Relationship Id="rId1" Type="http://schemas.openxmlformats.org/officeDocument/2006/relationships/image" Target="../media/image164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7" Type="http://schemas.openxmlformats.org/officeDocument/2006/relationships/image" Target="../media/image184.wmf"/><Relationship Id="rId6" Type="http://schemas.openxmlformats.org/officeDocument/2006/relationships/image" Target="../media/image183.wmf"/><Relationship Id="rId5" Type="http://schemas.openxmlformats.org/officeDocument/2006/relationships/image" Target="../media/image182.wmf"/><Relationship Id="rId4" Type="http://schemas.openxmlformats.org/officeDocument/2006/relationships/image" Target="../media/image181.wmf"/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drawings/_rels/vmlDrawing2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6.wmf"/><Relationship Id="rId4" Type="http://schemas.openxmlformats.org/officeDocument/2006/relationships/image" Target="../media/image245.wmf"/><Relationship Id="rId3" Type="http://schemas.openxmlformats.org/officeDocument/2006/relationships/image" Target="../media/image244.wmf"/><Relationship Id="rId2" Type="http://schemas.openxmlformats.org/officeDocument/2006/relationships/image" Target="../media/image242.wmf"/><Relationship Id="rId1" Type="http://schemas.openxmlformats.org/officeDocument/2006/relationships/image" Target="../media/image24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wmf"/><Relationship Id="rId1" Type="http://schemas.openxmlformats.org/officeDocument/2006/relationships/image" Target="../media/image2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image" Target="../media/image29.wmf"/><Relationship Id="rId7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35.wmf"/><Relationship Id="rId13" Type="http://schemas.openxmlformats.org/officeDocument/2006/relationships/image" Target="../media/image34.wmf"/><Relationship Id="rId12" Type="http://schemas.openxmlformats.org/officeDocument/2006/relationships/image" Target="../media/image33.wmf"/><Relationship Id="rId11" Type="http://schemas.openxmlformats.org/officeDocument/2006/relationships/image" Target="../media/image32.wmf"/><Relationship Id="rId10" Type="http://schemas.openxmlformats.org/officeDocument/2006/relationships/image" Target="../media/image31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 algn="r"/>
            <a:endParaRPr sz="1300">
              <a:ea typeface="宋体" panose="02010600030101010101" pitchFamily="2" charset="-122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1763" y="684213"/>
            <a:ext cx="6591300" cy="3430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Rot="1" noChangeAspect="1" noTextEdit="1"/>
          </p:cNvSpPr>
          <p:nvPr/>
        </p:nvSpPr>
        <p:spPr>
          <a:xfrm>
            <a:off x="682625" y="4341813"/>
            <a:ext cx="5486400" cy="41132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68625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/>
            <a:endParaRPr sz="1300">
              <a:ea typeface="宋体" panose="02010600030101010101" pitchFamily="2" charset="-122"/>
            </a:endParaRPr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0213" cy="455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x^(i)  </a:t>
            </a:r>
            <a:r>
              <a:rPr lang="en-US" altLang="zh-CN">
                <a:sym typeface="+mn-ea"/>
              </a:rPr>
              <a:t>x^(i)&lt;t&gt;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T_x^(i)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Vocabulary[]</a:t>
            </a:r>
            <a:endParaRPr lang="en-US" altLang="zh-CN"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使用基于字符的语言模型有优点也有缺点，优点就是你不必担心会出现未知的标识，一个主要缺点就是你最后会得到太多太长的序列。并且基于字符的语言模型训练起来计算成本比较高昂。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今天大部分的人还是会把LSTM作为默认的选择来尝试。虽然最近几年GRU获得了很多支持，而且感觉越来越多的团队也正在使用GRU，因为它更加简单，而且还效果还不错，它更容易适应规模更加大的问题。</a:t>
            </a:r>
            <a:endParaRPr lang="zh-CN" altLang="en-US"/>
          </a:p>
          <a:p>
            <a:r>
              <a:rPr lang="zh-CN" altLang="en-US"/>
              <a:t>无论是GRU还是LSTM，你都可以用它们来构建捕获更加深层连接的神经网络。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这个双向RNN网络模型的缺点就是你需要完整的数据的序列，你才能预测任意位置。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编码网络</a:t>
            </a:r>
            <a:endParaRPr lang="zh-CN" altLang="en-US"/>
          </a:p>
          <a:p>
            <a:r>
              <a:rPr lang="zh-CN" altLang="en-US"/>
              <a:t>画解码网络结构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所以在开发机器翻译系统时，你需要做的一件事就是想出一个算法，用来找出合适的值，使得该项最大化，而解决这种问题最通用的算法就是束搜索(Beam Search)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参数</a:t>
            </a:r>
            <a:r>
              <a:rPr lang="en-US" altLang="zh-CN"/>
              <a:t>B beam width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B=3,</a:t>
            </a:r>
            <a:r>
              <a:rPr lang="zh-CN" altLang="en-US"/>
              <a:t>评估就是 </a:t>
            </a:r>
            <a:r>
              <a:rPr lang="en-US" altLang="zh-CN"/>
              <a:t>30000</a:t>
            </a:r>
            <a:r>
              <a:rPr lang="zh-CN" altLang="en-US"/>
              <a:t>个选择，选出前</a:t>
            </a:r>
            <a:r>
              <a:rPr lang="en-US" altLang="zh-CN"/>
              <a:t>3</a:t>
            </a:r>
            <a:r>
              <a:rPr lang="zh-CN" altLang="en-US"/>
              <a:t>个，</a:t>
            </a:r>
            <a:r>
              <a:rPr lang="en-US" altLang="zh-CN"/>
              <a:t>30000-&gt;3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32769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32771" name="文本占位符 32770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altLang="zh-CN"/>
              <a:t>With enough neurons and time, RNNs can compute anything that can be computed by your computer. </a:t>
            </a:r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如果计算这些，其实这些概率值都是小于1的，通常远小于1。很多小于1的数乘起来，会得到很小很小的数字，会造成数值下溢（numerical underflow）。数值下溢就是数值太小了，导致电脑的浮点表示不能精确地储存，因此在实践中,我们不会最大化这个乘积，而是取</a:t>
            </a:r>
            <a:r>
              <a:rPr lang="en-US" altLang="zh-CN"/>
              <a:t>log</a:t>
            </a:r>
            <a:r>
              <a:rPr lang="zh-CN" altLang="en-US"/>
              <a:t>值。</a:t>
            </a:r>
            <a:endParaRPr lang="zh-CN" altLang="en-US"/>
          </a:p>
          <a:p>
            <a:r>
              <a:rPr lang="zh-CN" altLang="en-US"/>
              <a:t>通过取</a:t>
            </a:r>
            <a:r>
              <a:rPr lang="en-US" altLang="zh-CN"/>
              <a:t>log</a:t>
            </a:r>
            <a:r>
              <a:rPr lang="zh-CN" altLang="en-US"/>
              <a:t>，我们会得到一个数值上更稳定的算法，不容易出现四舍五入的误差</a:t>
            </a:r>
            <a:endParaRPr lang="zh-CN" altLang="en-US"/>
          </a:p>
          <a:p>
            <a:r>
              <a:rPr lang="en-US" altLang="zh-CN"/>
              <a:t>\alpha </a:t>
            </a:r>
            <a:r>
              <a:rPr lang="zh-CN" altLang="en-US"/>
              <a:t>超参数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B越大，你考虑的选择越多，你找到的句子可能越好，但是B越大，你的算法的计算代价越大，因为你要把很多的可能选择保存起来。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RNN会计算</a:t>
            </a:r>
            <a:r>
              <a:rPr lang="en-US" altLang="zh-CN"/>
              <a:t>P(y|x)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人工翻译并不会通过读整个法语句子，再记忆里面的东西，然后从零开始，机械式地翻译成一个英语句子。而人工翻译，首先会做的可能是先翻译出句子的部分，再看下一部分，并翻译这一部分。看一部分，翻译一部分，一直这样下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>
                <a:sym typeface="+mn-ea"/>
              </a:rPr>
              <a:t>注意力模型如何让一个神经网络只注意到一部分的输入句子。当它在生成句子的时候，更像人类翻译。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这个算法的一个缺点就是它要花费三次方的时间，就是说这个算法的复杂是</a:t>
            </a:r>
            <a:r>
              <a:rPr lang="en-US" altLang="zh-CN"/>
              <a:t>O(n3)</a:t>
            </a:r>
            <a:r>
              <a:rPr lang="zh-CN" altLang="en-US"/>
              <a:t>的，如果你有</a:t>
            </a:r>
            <a:r>
              <a:rPr lang="en-US" altLang="zh-CN"/>
              <a:t>Tx</a:t>
            </a:r>
            <a:r>
              <a:rPr lang="zh-CN" altLang="en-US"/>
              <a:t>个输入单词和</a:t>
            </a:r>
            <a:r>
              <a:rPr lang="en-US" altLang="zh-CN"/>
              <a:t>Ty</a:t>
            </a:r>
            <a:r>
              <a:rPr lang="zh-CN" altLang="en-US"/>
              <a:t>个输出单词，于是注意力参数的总数就会是</a:t>
            </a:r>
            <a:r>
              <a:rPr lang="en-US" altLang="zh-CN"/>
              <a:t>Tx*Ty</a:t>
            </a:r>
            <a:r>
              <a:rPr lang="zh-CN" altLang="en-US"/>
              <a:t>，所以这个算法有着三次方的消耗。但是在机器翻译的应用上，输入和输出的句子一般不会太长，可能三次方的消耗是可以接受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35841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35843" name="文本占位符 35842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/>
              <a:t>RNN和传统的多层感知机不同的就是跟时间沾上边了</a:t>
            </a:r>
            <a:endParaRPr lang="zh-CN" altLang="en-US" dirty="0"/>
          </a:p>
          <a:p>
            <a:pPr lvl="0"/>
            <a:endParaRPr lang="zh-CN" altLang="en-US" dirty="0"/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RNN多层网络，保持重用相同的参数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x^i   x^i&lt;t&gt;   T_x</a:t>
            </a:r>
            <a:endParaRPr lang="en-US" altLang="zh-CN"/>
          </a:p>
          <a:p>
            <a:r>
              <a:rPr lang="en-US" altLang="zh-CN"/>
              <a:t>y^i                 T_y</a:t>
            </a:r>
            <a:endParaRPr lang="en-US" altLang="zh-CN"/>
          </a:p>
          <a:p>
            <a:r>
              <a:rPr lang="en-US" altLang="zh-CN"/>
              <a:t>vocabulary()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41985"/>
          <p:cNvSpPr>
            <a:spLocks noGrp="1" noRot="1" noChangeAspect="1" noTextEdit="1"/>
          </p:cNvSpPr>
          <p:nvPr>
            <p:ph type="sldImg"/>
          </p:nvPr>
        </p:nvSpPr>
        <p:spPr>
          <a:ln w="1"/>
        </p:spPr>
      </p:sp>
      <p:sp>
        <p:nvSpPr>
          <p:cNvPr id="41987" name="文本占位符 41986"/>
          <p:cNvSpPr>
            <a:spLocks noGrp="1" noRot="1" noChangeAspect="1" noTextEdit="1"/>
          </p:cNvSpPr>
          <p:nvPr>
            <p:ph type="body" idx="1"/>
          </p:nvPr>
        </p:nvSpPr>
        <p:spPr>
          <a:xfrm>
            <a:off x="-623887" y="8210550"/>
            <a:ext cx="7046912" cy="8928100"/>
          </a:xfrm>
          <a:prstGeom prst="rect">
            <a:avLst/>
          </a:prstGeom>
          <a:noFill/>
          <a:ln w="1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监督信号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P(y^&lt;1&gt;,...)</a:t>
            </a:r>
            <a:endParaRPr lang="en-US" altLang="zh-CN"/>
          </a:p>
          <a:p>
            <a:r>
              <a:rPr lang="zh-CN" altLang="en-US"/>
              <a:t>在自然语言处理中，构建语言模型是最基础的也是最重要的工作之一，并且能用RNN很好地实现。</a:t>
            </a:r>
            <a:endParaRPr lang="zh-CN" altLang="en-US"/>
          </a:p>
          <a:p>
            <a:r>
              <a:rPr lang="zh-CN" altLang="en-US"/>
              <a:t>语言模型所做的就是，它会告诉你某个特定的句子它出现的概率是多少。最基本工作就是输入一个句子，准确地说是一个文本序列</a:t>
            </a:r>
            <a:r>
              <a:rPr lang="en-US" altLang="zh-CN"/>
              <a:t>y^&lt;1&gt;</a:t>
            </a:r>
            <a:r>
              <a:rPr lang="zh-CN" altLang="en-US"/>
              <a:t>，</a:t>
            </a:r>
            <a:r>
              <a:rPr lang="en-US" altLang="zh-CN"/>
              <a:t>y^2</a:t>
            </a:r>
            <a:r>
              <a:rPr lang="zh-CN" altLang="en-US"/>
              <a:t>，一直到</a:t>
            </a:r>
            <a:r>
              <a:rPr lang="en-US" altLang="zh-CN"/>
              <a:t>y^Ty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y&lt;1&gt;,y&lt;2&gt;,... y&lt;9&gt; &lt;EOS&gt;</a:t>
            </a:r>
            <a:endParaRPr lang="en-US" altLang="zh-CN"/>
          </a:p>
          <a:p>
            <a:r>
              <a:rPr lang="en-US" altLang="zh-CN"/>
              <a:t>x^&lt;t&gt;=y^&lt;t-1&gt;</a:t>
            </a:r>
            <a:endParaRPr lang="en-US" altLang="zh-CN"/>
          </a:p>
          <a:p>
            <a:r>
              <a:rPr lang="en-US" altLang="zh-CN"/>
              <a:t>Mau &lt;UNK&gt;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en-US" altLang="zh-CN"/>
              <a:t>P(y&lt;1&gt;,y&lt;2&gt;,y&lt;3&gt;)=P(y&lt;1&gt;)P( | )P( | )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US" altLang="x-none" dirty="0">
                <a:ea typeface="宋体" panose="02010600030101010101" pitchFamily="2" charset="-122"/>
              </a:rPr>
            </a:fld>
            <a:endParaRPr lang="en-US" altLang="x-none" sz="1300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/>
              <a:t>一个序列模型模拟了任意特定单词序列的概率，我们要做的就是对这些概率分布进行采样来生成一个新的单词序列。</a:t>
            </a:r>
            <a:endParaRPr lang="zh-CN" altLang="en-US"/>
          </a:p>
          <a:p>
            <a:r>
              <a:rPr lang="en-US" altLang="zh-CN"/>
              <a:t>sample</a:t>
            </a:r>
            <a:r>
              <a:rPr lang="zh-CN" altLang="en-US">
                <a:ea typeface="宋体" panose="02010600030101010101" pitchFamily="2" charset="-122"/>
              </a:rPr>
              <a:t>：画</a:t>
            </a:r>
            <a:r>
              <a:rPr lang="en-US" altLang="zh-CN">
                <a:ea typeface="宋体" panose="02010600030101010101" pitchFamily="2" charset="-122"/>
              </a:rPr>
              <a:t>RNN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-25400"/>
            <a:ext cx="3048000" cy="6151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5400"/>
            <a:ext cx="8967304" cy="61515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397000"/>
            <a:ext cx="5575808" cy="472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9792" y="1397000"/>
            <a:ext cx="5575808" cy="472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ctr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>
              <a:defRPr sz="1500"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ctr">
              <a:defRPr sz="1500"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36" tIns="45718" rIns="91436" bIns="45718" anchor="t"/>
          <a:lstStyle>
            <a:lvl1pPr algn="r">
              <a:defRPr sz="150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1031" name="Rectangle 7"/>
          <p:cNvSpPr/>
          <p:nvPr/>
        </p:nvSpPr>
        <p:spPr>
          <a:xfrm>
            <a:off x="0" y="1031875"/>
            <a:ext cx="12192000" cy="60325"/>
          </a:xfrm>
          <a:prstGeom prst="rect">
            <a:avLst/>
          </a:prstGeom>
          <a:gradFill rotWithShape="1">
            <a:gsLst>
              <a:gs pos="0">
                <a:srgbClr val="0000CC">
                  <a:alpha val="100000"/>
                </a:srgbClr>
              </a:gs>
              <a:gs pos="100000">
                <a:srgbClr val="000000">
                  <a:alpha val="100000"/>
                </a:srgbClr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6" tIns="45718" rIns="91436" bIns="45718" anchor="ctr"/>
          <a:lstStyle/>
          <a:p>
            <a:pPr lvl="0">
              <a:lnSpc>
                <a:spcPct val="100000"/>
              </a:lnSpc>
            </a:pPr>
            <a:endParaRPr sz="180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eaLnBrk="1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342900" lvl="0" indent="-3429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 kern="1200">
          <a:solidFill>
            <a:schemeClr val="accent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24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3.bin"/><Relationship Id="rId32" Type="http://schemas.openxmlformats.org/officeDocument/2006/relationships/notesSlide" Target="../notesSlides/notesSlide4.xml"/><Relationship Id="rId31" Type="http://schemas.openxmlformats.org/officeDocument/2006/relationships/vmlDrawing" Target="../drawings/vmlDrawing4.v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2.wmf"/><Relationship Id="rId29" Type="http://schemas.openxmlformats.org/officeDocument/2006/relationships/image" Target="../media/image35.wmf"/><Relationship Id="rId28" Type="http://schemas.openxmlformats.org/officeDocument/2006/relationships/oleObject" Target="../embeddings/oleObject25.bin"/><Relationship Id="rId27" Type="http://schemas.openxmlformats.org/officeDocument/2006/relationships/image" Target="../media/image34.wmf"/><Relationship Id="rId26" Type="http://schemas.openxmlformats.org/officeDocument/2006/relationships/oleObject" Target="../embeddings/oleObject24.bin"/><Relationship Id="rId25" Type="http://schemas.openxmlformats.org/officeDocument/2006/relationships/image" Target="../media/image33.wmf"/><Relationship Id="rId24" Type="http://schemas.openxmlformats.org/officeDocument/2006/relationships/oleObject" Target="../embeddings/oleObject23.bin"/><Relationship Id="rId23" Type="http://schemas.openxmlformats.org/officeDocument/2006/relationships/image" Target="../media/image32.wmf"/><Relationship Id="rId22" Type="http://schemas.openxmlformats.org/officeDocument/2006/relationships/oleObject" Target="../embeddings/oleObject22.bin"/><Relationship Id="rId21" Type="http://schemas.openxmlformats.org/officeDocument/2006/relationships/image" Target="../media/image31.wmf"/><Relationship Id="rId20" Type="http://schemas.openxmlformats.org/officeDocument/2006/relationships/oleObject" Target="../embeddings/oleObject21.bin"/><Relationship Id="rId2" Type="http://schemas.openxmlformats.org/officeDocument/2006/relationships/oleObject" Target="../embeddings/oleObject12.bin"/><Relationship Id="rId19" Type="http://schemas.openxmlformats.org/officeDocument/2006/relationships/image" Target="../media/image30.wmf"/><Relationship Id="rId18" Type="http://schemas.openxmlformats.org/officeDocument/2006/relationships/oleObject" Target="../embeddings/oleObject20.bin"/><Relationship Id="rId17" Type="http://schemas.openxmlformats.org/officeDocument/2006/relationships/image" Target="../media/image29.wmf"/><Relationship Id="rId16" Type="http://schemas.openxmlformats.org/officeDocument/2006/relationships/oleObject" Target="../embeddings/oleObject19.bin"/><Relationship Id="rId15" Type="http://schemas.openxmlformats.org/officeDocument/2006/relationships/image" Target="../media/image28.wmf"/><Relationship Id="rId14" Type="http://schemas.openxmlformats.org/officeDocument/2006/relationships/oleObject" Target="../embeddings/oleObject18.bin"/><Relationship Id="rId13" Type="http://schemas.openxmlformats.org/officeDocument/2006/relationships/image" Target="../media/image27.wmf"/><Relationship Id="rId12" Type="http://schemas.openxmlformats.org/officeDocument/2006/relationships/oleObject" Target="../embeddings/oleObject17.bin"/><Relationship Id="rId11" Type="http://schemas.openxmlformats.org/officeDocument/2006/relationships/image" Target="../media/image26.wmf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40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27.bin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4.wmf"/><Relationship Id="rId14" Type="http://schemas.openxmlformats.org/officeDocument/2006/relationships/oleObject" Target="../embeddings/oleObject33.bin"/><Relationship Id="rId13" Type="http://schemas.openxmlformats.org/officeDocument/2006/relationships/image" Target="../media/image43.wmf"/><Relationship Id="rId12" Type="http://schemas.openxmlformats.org/officeDocument/2006/relationships/oleObject" Target="../embeddings/oleObject32.bin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wmf"/><Relationship Id="rId8" Type="http://schemas.openxmlformats.org/officeDocument/2006/relationships/oleObject" Target="../embeddings/oleObject36.bin"/><Relationship Id="rId7" Type="http://schemas.openxmlformats.org/officeDocument/2006/relationships/image" Target="../media/image47.wmf"/><Relationship Id="rId6" Type="http://schemas.openxmlformats.org/officeDocument/2006/relationships/oleObject" Target="../embeddings/oleObject3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4.bin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9.wmf"/><Relationship Id="rId10" Type="http://schemas.openxmlformats.org/officeDocument/2006/relationships/oleObject" Target="../embeddings/oleObject37.bin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41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9.bin"/><Relationship Id="rId3" Type="http://schemas.openxmlformats.org/officeDocument/2006/relationships/image" Target="../media/image37.png"/><Relationship Id="rId22" Type="http://schemas.openxmlformats.org/officeDocument/2006/relationships/notesSlide" Target="../notesSlides/notesSlide5.xml"/><Relationship Id="rId21" Type="http://schemas.openxmlformats.org/officeDocument/2006/relationships/vmlDrawing" Target="../drawings/vmlDrawing8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9" Type="http://schemas.openxmlformats.org/officeDocument/2006/relationships/image" Target="../media/image39.wmf"/><Relationship Id="rId18" Type="http://schemas.openxmlformats.org/officeDocument/2006/relationships/oleObject" Target="../embeddings/oleObject46.bin"/><Relationship Id="rId17" Type="http://schemas.openxmlformats.org/officeDocument/2006/relationships/image" Target="../media/image57.wmf"/><Relationship Id="rId16" Type="http://schemas.openxmlformats.org/officeDocument/2006/relationships/oleObject" Target="../embeddings/oleObject45.bin"/><Relationship Id="rId15" Type="http://schemas.openxmlformats.org/officeDocument/2006/relationships/image" Target="../media/image56.wmf"/><Relationship Id="rId14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2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42.bin"/><Relationship Id="rId1" Type="http://schemas.openxmlformats.org/officeDocument/2006/relationships/oleObject" Target="../embeddings/oleObject3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4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1.wmf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oleObject" Target="../embeddings/oleObject53.bin"/><Relationship Id="rId7" Type="http://schemas.openxmlformats.org/officeDocument/2006/relationships/image" Target="../media/image76.wmf"/><Relationship Id="rId6" Type="http://schemas.openxmlformats.org/officeDocument/2006/relationships/oleObject" Target="../embeddings/oleObject52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51.bin"/><Relationship Id="rId3" Type="http://schemas.openxmlformats.org/officeDocument/2006/relationships/image" Target="../media/image74.png"/><Relationship Id="rId20" Type="http://schemas.openxmlformats.org/officeDocument/2006/relationships/notesSlide" Target="../notesSlides/notesSlide7.xml"/><Relationship Id="rId2" Type="http://schemas.openxmlformats.org/officeDocument/2006/relationships/image" Target="../media/image73.png"/><Relationship Id="rId19" Type="http://schemas.openxmlformats.org/officeDocument/2006/relationships/vmlDrawing" Target="../drawings/vmlDrawing11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1.wmf"/><Relationship Id="rId16" Type="http://schemas.openxmlformats.org/officeDocument/2006/relationships/oleObject" Target="../embeddings/oleObject57.bin"/><Relationship Id="rId15" Type="http://schemas.openxmlformats.org/officeDocument/2006/relationships/image" Target="../media/image80.wmf"/><Relationship Id="rId14" Type="http://schemas.openxmlformats.org/officeDocument/2006/relationships/oleObject" Target="../embeddings/oleObject56.bin"/><Relationship Id="rId13" Type="http://schemas.openxmlformats.org/officeDocument/2006/relationships/image" Target="../media/image79.wmf"/><Relationship Id="rId12" Type="http://schemas.openxmlformats.org/officeDocument/2006/relationships/oleObject" Target="../embeddings/oleObject55.bin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54.bin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wmf"/><Relationship Id="rId8" Type="http://schemas.openxmlformats.org/officeDocument/2006/relationships/oleObject" Target="../embeddings/oleObject60.bin"/><Relationship Id="rId7" Type="http://schemas.openxmlformats.org/officeDocument/2006/relationships/image" Target="../media/image86.wmf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8.bin"/><Relationship Id="rId34" Type="http://schemas.openxmlformats.org/officeDocument/2006/relationships/notesSlide" Target="../notesSlides/notesSlide8.xml"/><Relationship Id="rId33" Type="http://schemas.openxmlformats.org/officeDocument/2006/relationships/vmlDrawing" Target="../drawings/vmlDrawing12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98.wmf"/><Relationship Id="rId30" Type="http://schemas.openxmlformats.org/officeDocument/2006/relationships/oleObject" Target="../embeddings/oleObject71.bin"/><Relationship Id="rId3" Type="http://schemas.openxmlformats.org/officeDocument/2006/relationships/image" Target="../media/image84.png"/><Relationship Id="rId29" Type="http://schemas.openxmlformats.org/officeDocument/2006/relationships/image" Target="../media/image97.wmf"/><Relationship Id="rId28" Type="http://schemas.openxmlformats.org/officeDocument/2006/relationships/oleObject" Target="../embeddings/oleObject70.bin"/><Relationship Id="rId27" Type="http://schemas.openxmlformats.org/officeDocument/2006/relationships/image" Target="../media/image96.wmf"/><Relationship Id="rId26" Type="http://schemas.openxmlformats.org/officeDocument/2006/relationships/oleObject" Target="../embeddings/oleObject69.bin"/><Relationship Id="rId25" Type="http://schemas.openxmlformats.org/officeDocument/2006/relationships/image" Target="../media/image95.wmf"/><Relationship Id="rId24" Type="http://schemas.openxmlformats.org/officeDocument/2006/relationships/oleObject" Target="../embeddings/oleObject68.bin"/><Relationship Id="rId23" Type="http://schemas.openxmlformats.org/officeDocument/2006/relationships/image" Target="../media/image94.wmf"/><Relationship Id="rId22" Type="http://schemas.openxmlformats.org/officeDocument/2006/relationships/oleObject" Target="../embeddings/oleObject67.bin"/><Relationship Id="rId21" Type="http://schemas.openxmlformats.org/officeDocument/2006/relationships/image" Target="../media/image93.wmf"/><Relationship Id="rId20" Type="http://schemas.openxmlformats.org/officeDocument/2006/relationships/oleObject" Target="../embeddings/oleObject66.bin"/><Relationship Id="rId2" Type="http://schemas.openxmlformats.org/officeDocument/2006/relationships/image" Target="../media/image83.png"/><Relationship Id="rId19" Type="http://schemas.openxmlformats.org/officeDocument/2006/relationships/image" Target="../media/image92.wmf"/><Relationship Id="rId18" Type="http://schemas.openxmlformats.org/officeDocument/2006/relationships/oleObject" Target="../embeddings/oleObject65.bin"/><Relationship Id="rId17" Type="http://schemas.openxmlformats.org/officeDocument/2006/relationships/image" Target="../media/image91.wmf"/><Relationship Id="rId16" Type="http://schemas.openxmlformats.org/officeDocument/2006/relationships/oleObject" Target="../embeddings/oleObject64.bin"/><Relationship Id="rId15" Type="http://schemas.openxmlformats.org/officeDocument/2006/relationships/image" Target="../media/image90.wmf"/><Relationship Id="rId14" Type="http://schemas.openxmlformats.org/officeDocument/2006/relationships/oleObject" Target="../embeddings/oleObject63.bin"/><Relationship Id="rId13" Type="http://schemas.openxmlformats.org/officeDocument/2006/relationships/image" Target="../media/image89.wmf"/><Relationship Id="rId12" Type="http://schemas.openxmlformats.org/officeDocument/2006/relationships/oleObject" Target="../embeddings/oleObject62.bin"/><Relationship Id="rId11" Type="http://schemas.openxmlformats.org/officeDocument/2006/relationships/image" Target="../media/image88.wmf"/><Relationship Id="rId10" Type="http://schemas.openxmlformats.org/officeDocument/2006/relationships/oleObject" Target="../embeddings/oleObject61.bin"/><Relationship Id="rId1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wmf"/><Relationship Id="rId8" Type="http://schemas.openxmlformats.org/officeDocument/2006/relationships/oleObject" Target="../embeddings/oleObject75.bin"/><Relationship Id="rId7" Type="http://schemas.openxmlformats.org/officeDocument/2006/relationships/image" Target="../media/image86.wmf"/><Relationship Id="rId6" Type="http://schemas.openxmlformats.org/officeDocument/2006/relationships/oleObject" Target="../embeddings/oleObject74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73.bin"/><Relationship Id="rId32" Type="http://schemas.openxmlformats.org/officeDocument/2006/relationships/notesSlide" Target="../notesSlides/notesSlide9.xml"/><Relationship Id="rId31" Type="http://schemas.openxmlformats.org/officeDocument/2006/relationships/vmlDrawing" Target="../drawings/vmlDrawing13.v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00.wmf"/><Relationship Id="rId29" Type="http://schemas.openxmlformats.org/officeDocument/2006/relationships/image" Target="../media/image105.wmf"/><Relationship Id="rId28" Type="http://schemas.openxmlformats.org/officeDocument/2006/relationships/oleObject" Target="../embeddings/oleObject85.bin"/><Relationship Id="rId27" Type="http://schemas.openxmlformats.org/officeDocument/2006/relationships/image" Target="../media/image104.wmf"/><Relationship Id="rId26" Type="http://schemas.openxmlformats.org/officeDocument/2006/relationships/oleObject" Target="../embeddings/oleObject84.bin"/><Relationship Id="rId25" Type="http://schemas.openxmlformats.org/officeDocument/2006/relationships/image" Target="../media/image103.wmf"/><Relationship Id="rId24" Type="http://schemas.openxmlformats.org/officeDocument/2006/relationships/oleObject" Target="../embeddings/oleObject83.bin"/><Relationship Id="rId23" Type="http://schemas.openxmlformats.org/officeDocument/2006/relationships/image" Target="../media/image102.wmf"/><Relationship Id="rId22" Type="http://schemas.openxmlformats.org/officeDocument/2006/relationships/oleObject" Target="../embeddings/oleObject82.bin"/><Relationship Id="rId21" Type="http://schemas.openxmlformats.org/officeDocument/2006/relationships/image" Target="../media/image93.wmf"/><Relationship Id="rId20" Type="http://schemas.openxmlformats.org/officeDocument/2006/relationships/oleObject" Target="../embeddings/oleObject81.bin"/><Relationship Id="rId2" Type="http://schemas.openxmlformats.org/officeDocument/2006/relationships/oleObject" Target="../embeddings/oleObject72.bin"/><Relationship Id="rId19" Type="http://schemas.openxmlformats.org/officeDocument/2006/relationships/image" Target="../media/image92.wmf"/><Relationship Id="rId18" Type="http://schemas.openxmlformats.org/officeDocument/2006/relationships/oleObject" Target="../embeddings/oleObject80.bin"/><Relationship Id="rId17" Type="http://schemas.openxmlformats.org/officeDocument/2006/relationships/image" Target="../media/image101.wmf"/><Relationship Id="rId16" Type="http://schemas.openxmlformats.org/officeDocument/2006/relationships/oleObject" Target="../embeddings/oleObject79.bin"/><Relationship Id="rId15" Type="http://schemas.openxmlformats.org/officeDocument/2006/relationships/image" Target="../media/image90.wmf"/><Relationship Id="rId14" Type="http://schemas.openxmlformats.org/officeDocument/2006/relationships/oleObject" Target="../embeddings/oleObject78.bin"/><Relationship Id="rId13" Type="http://schemas.openxmlformats.org/officeDocument/2006/relationships/image" Target="../media/image89.wmf"/><Relationship Id="rId12" Type="http://schemas.openxmlformats.org/officeDocument/2006/relationships/oleObject" Target="../embeddings/oleObject77.bin"/><Relationship Id="rId11" Type="http://schemas.openxmlformats.org/officeDocument/2006/relationships/image" Target="../media/image88.wmf"/><Relationship Id="rId10" Type="http://schemas.openxmlformats.org/officeDocument/2006/relationships/oleObject" Target="../embeddings/oleObject76.bin"/><Relationship Id="rId1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110.w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07.png"/><Relationship Id="rId19" Type="http://schemas.openxmlformats.org/officeDocument/2006/relationships/notesSlide" Target="../notesSlides/notesSlide10.xml"/><Relationship Id="rId18" Type="http://schemas.openxmlformats.org/officeDocument/2006/relationships/vmlDrawing" Target="../drawings/vmlDrawing14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4.wmf"/><Relationship Id="rId15" Type="http://schemas.openxmlformats.org/officeDocument/2006/relationships/oleObject" Target="../embeddings/oleObject92.bin"/><Relationship Id="rId14" Type="http://schemas.openxmlformats.org/officeDocument/2006/relationships/image" Target="../media/image113.wmf"/><Relationship Id="rId13" Type="http://schemas.openxmlformats.org/officeDocument/2006/relationships/oleObject" Target="../embeddings/oleObject91.bin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90.bin"/><Relationship Id="rId10" Type="http://schemas.openxmlformats.org/officeDocument/2006/relationships/image" Target="../media/image111.wmf"/><Relationship Id="rId1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9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46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6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125.wmf"/><Relationship Id="rId1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1.bin"/><Relationship Id="rId8" Type="http://schemas.openxmlformats.org/officeDocument/2006/relationships/image" Target="../media/image130.wmf"/><Relationship Id="rId7" Type="http://schemas.openxmlformats.org/officeDocument/2006/relationships/oleObject" Target="../embeddings/oleObject100.bin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27.png"/><Relationship Id="rId12" Type="http://schemas.openxmlformats.org/officeDocument/2006/relationships/vmlDrawing" Target="../drawings/vmlDrawing1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1.wmf"/><Relationship Id="rId1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30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121.png"/><Relationship Id="rId14" Type="http://schemas.openxmlformats.org/officeDocument/2006/relationships/vmlDrawing" Target="../drawings/vmlDrawing1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135.wmf"/><Relationship Id="rId1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1.bin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110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30.wmf"/><Relationship Id="rId3" Type="http://schemas.openxmlformats.org/officeDocument/2006/relationships/oleObject" Target="../embeddings/oleObject108.bin"/><Relationship Id="rId24" Type="http://schemas.openxmlformats.org/officeDocument/2006/relationships/vmlDrawing" Target="../drawings/vmlDrawing19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43.wmf"/><Relationship Id="rId21" Type="http://schemas.openxmlformats.org/officeDocument/2006/relationships/oleObject" Target="../embeddings/oleObject117.bin"/><Relationship Id="rId20" Type="http://schemas.openxmlformats.org/officeDocument/2006/relationships/image" Target="../media/image142.wmf"/><Relationship Id="rId2" Type="http://schemas.openxmlformats.org/officeDocument/2006/relationships/image" Target="../media/image134.wmf"/><Relationship Id="rId19" Type="http://schemas.openxmlformats.org/officeDocument/2006/relationships/oleObject" Target="../embeddings/oleObject116.bin"/><Relationship Id="rId18" Type="http://schemas.openxmlformats.org/officeDocument/2006/relationships/image" Target="../media/image141.wmf"/><Relationship Id="rId17" Type="http://schemas.openxmlformats.org/officeDocument/2006/relationships/oleObject" Target="../embeddings/oleObject115.bin"/><Relationship Id="rId16" Type="http://schemas.openxmlformats.org/officeDocument/2006/relationships/image" Target="../media/image140.wmf"/><Relationship Id="rId15" Type="http://schemas.openxmlformats.org/officeDocument/2006/relationships/oleObject" Target="../embeddings/oleObject114.bin"/><Relationship Id="rId14" Type="http://schemas.openxmlformats.org/officeDocument/2006/relationships/image" Target="../media/image139.wmf"/><Relationship Id="rId13" Type="http://schemas.openxmlformats.org/officeDocument/2006/relationships/oleObject" Target="../embeddings/oleObject113.bin"/><Relationship Id="rId12" Type="http://schemas.openxmlformats.org/officeDocument/2006/relationships/image" Target="../media/image138.wmf"/><Relationship Id="rId11" Type="http://schemas.openxmlformats.org/officeDocument/2006/relationships/oleObject" Target="../embeddings/oleObject112.bin"/><Relationship Id="rId10" Type="http://schemas.openxmlformats.org/officeDocument/2006/relationships/image" Target="../media/image137.wmf"/><Relationship Id="rId1" Type="http://schemas.openxmlformats.org/officeDocument/2006/relationships/oleObject" Target="../embeddings/oleObject10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2.bin"/><Relationship Id="rId8" Type="http://schemas.openxmlformats.org/officeDocument/2006/relationships/image" Target="../media/image141.w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39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38.wmf"/><Relationship Id="rId18" Type="http://schemas.openxmlformats.org/officeDocument/2006/relationships/vmlDrawing" Target="../drawings/vmlDrawing2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48.png"/><Relationship Id="rId15" Type="http://schemas.openxmlformats.org/officeDocument/2006/relationships/image" Target="../media/image147.png"/><Relationship Id="rId14" Type="http://schemas.openxmlformats.org/officeDocument/2006/relationships/image" Target="../media/image146.png"/><Relationship Id="rId13" Type="http://schemas.openxmlformats.org/officeDocument/2006/relationships/image" Target="../media/image145.png"/><Relationship Id="rId12" Type="http://schemas.openxmlformats.org/officeDocument/2006/relationships/image" Target="../media/image144.wmf"/><Relationship Id="rId11" Type="http://schemas.openxmlformats.org/officeDocument/2006/relationships/oleObject" Target="../embeddings/oleObject123.bin"/><Relationship Id="rId10" Type="http://schemas.openxmlformats.org/officeDocument/2006/relationships/image" Target="../media/image142.wmf"/><Relationship Id="rId1" Type="http://schemas.openxmlformats.org/officeDocument/2006/relationships/oleObject" Target="../embeddings/oleObject118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emf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1" Type="http://schemas.openxmlformats.org/officeDocument/2006/relationships/image" Target="../media/image155.emf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64.wmf"/><Relationship Id="rId37" Type="http://schemas.openxmlformats.org/officeDocument/2006/relationships/notesSlide" Target="../notesSlides/notesSlide14.xml"/><Relationship Id="rId36" Type="http://schemas.openxmlformats.org/officeDocument/2006/relationships/vmlDrawing" Target="../drawings/vmlDrawing21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73.wmf"/><Relationship Id="rId33" Type="http://schemas.openxmlformats.org/officeDocument/2006/relationships/oleObject" Target="../embeddings/oleObject139.bin"/><Relationship Id="rId32" Type="http://schemas.openxmlformats.org/officeDocument/2006/relationships/image" Target="../media/image172.wmf"/><Relationship Id="rId31" Type="http://schemas.openxmlformats.org/officeDocument/2006/relationships/oleObject" Target="../embeddings/oleObject138.bin"/><Relationship Id="rId30" Type="http://schemas.openxmlformats.org/officeDocument/2006/relationships/image" Target="../media/image171.wmf"/><Relationship Id="rId3" Type="http://schemas.openxmlformats.org/officeDocument/2006/relationships/oleObject" Target="../embeddings/oleObject124.bin"/><Relationship Id="rId29" Type="http://schemas.openxmlformats.org/officeDocument/2006/relationships/oleObject" Target="../embeddings/oleObject137.bin"/><Relationship Id="rId28" Type="http://schemas.openxmlformats.org/officeDocument/2006/relationships/image" Target="../media/image170.wmf"/><Relationship Id="rId27" Type="http://schemas.openxmlformats.org/officeDocument/2006/relationships/oleObject" Target="../embeddings/oleObject136.bin"/><Relationship Id="rId26" Type="http://schemas.openxmlformats.org/officeDocument/2006/relationships/image" Target="../media/image169.wmf"/><Relationship Id="rId25" Type="http://schemas.openxmlformats.org/officeDocument/2006/relationships/oleObject" Target="../embeddings/oleObject135.bin"/><Relationship Id="rId24" Type="http://schemas.openxmlformats.org/officeDocument/2006/relationships/image" Target="../media/image168.wmf"/><Relationship Id="rId23" Type="http://schemas.openxmlformats.org/officeDocument/2006/relationships/oleObject" Target="../embeddings/oleObject134.bin"/><Relationship Id="rId22" Type="http://schemas.openxmlformats.org/officeDocument/2006/relationships/image" Target="../media/image167.wmf"/><Relationship Id="rId21" Type="http://schemas.openxmlformats.org/officeDocument/2006/relationships/oleObject" Target="../embeddings/oleObject133.bin"/><Relationship Id="rId20" Type="http://schemas.openxmlformats.org/officeDocument/2006/relationships/image" Target="../media/image166.wmf"/><Relationship Id="rId2" Type="http://schemas.openxmlformats.org/officeDocument/2006/relationships/image" Target="../media/image163.png"/><Relationship Id="rId19" Type="http://schemas.openxmlformats.org/officeDocument/2006/relationships/oleObject" Target="../embeddings/oleObject132.bin"/><Relationship Id="rId18" Type="http://schemas.openxmlformats.org/officeDocument/2006/relationships/image" Target="../media/image165.wmf"/><Relationship Id="rId17" Type="http://schemas.openxmlformats.org/officeDocument/2006/relationships/oleObject" Target="../embeddings/oleObject131.bin"/><Relationship Id="rId16" Type="http://schemas.openxmlformats.org/officeDocument/2006/relationships/image" Target="../media/image93.wmf"/><Relationship Id="rId15" Type="http://schemas.openxmlformats.org/officeDocument/2006/relationships/oleObject" Target="../embeddings/oleObject130.bin"/><Relationship Id="rId14" Type="http://schemas.openxmlformats.org/officeDocument/2006/relationships/image" Target="../media/image92.wmf"/><Relationship Id="rId13" Type="http://schemas.openxmlformats.org/officeDocument/2006/relationships/oleObject" Target="../embeddings/oleObject129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89.wmf"/><Relationship Id="rId1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2.bin"/><Relationship Id="rId8" Type="http://schemas.openxmlformats.org/officeDocument/2006/relationships/image" Target="../media/image179.w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77.png"/><Relationship Id="rId3" Type="http://schemas.openxmlformats.org/officeDocument/2006/relationships/image" Target="../media/image176.png"/><Relationship Id="rId22" Type="http://schemas.openxmlformats.org/officeDocument/2006/relationships/vmlDrawing" Target="../drawings/vmlDrawing22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85.wmf"/><Relationship Id="rId2" Type="http://schemas.openxmlformats.org/officeDocument/2006/relationships/image" Target="../media/image175.png"/><Relationship Id="rId19" Type="http://schemas.openxmlformats.org/officeDocument/2006/relationships/oleObject" Target="../embeddings/oleObject147.bin"/><Relationship Id="rId18" Type="http://schemas.openxmlformats.org/officeDocument/2006/relationships/image" Target="../media/image184.wmf"/><Relationship Id="rId17" Type="http://schemas.openxmlformats.org/officeDocument/2006/relationships/oleObject" Target="../embeddings/oleObject146.bin"/><Relationship Id="rId16" Type="http://schemas.openxmlformats.org/officeDocument/2006/relationships/image" Target="../media/image183.wmf"/><Relationship Id="rId15" Type="http://schemas.openxmlformats.org/officeDocument/2006/relationships/oleObject" Target="../embeddings/oleObject145.bin"/><Relationship Id="rId14" Type="http://schemas.openxmlformats.org/officeDocument/2006/relationships/image" Target="../media/image182.wmf"/><Relationship Id="rId13" Type="http://schemas.openxmlformats.org/officeDocument/2006/relationships/oleObject" Target="../embeddings/oleObject144.bin"/><Relationship Id="rId12" Type="http://schemas.openxmlformats.org/officeDocument/2006/relationships/image" Target="../media/image181.wmf"/><Relationship Id="rId11" Type="http://schemas.openxmlformats.org/officeDocument/2006/relationships/oleObject" Target="../embeddings/oleObject143.bin"/><Relationship Id="rId10" Type="http://schemas.openxmlformats.org/officeDocument/2006/relationships/image" Target="../media/image180.wmf"/><Relationship Id="rId1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3.wmf"/><Relationship Id="rId7" Type="http://schemas.openxmlformats.org/officeDocument/2006/relationships/oleObject" Target="../embeddings/oleObject149.bin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01.png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23.vml"/><Relationship Id="rId1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7.pn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2.wmf"/><Relationship Id="rId7" Type="http://schemas.openxmlformats.org/officeDocument/2006/relationships/oleObject" Target="../embeddings/oleObject151.bin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10.emf"/><Relationship Id="rId3" Type="http://schemas.openxmlformats.org/officeDocument/2006/relationships/image" Target="../media/image204.png"/><Relationship Id="rId2" Type="http://schemas.openxmlformats.org/officeDocument/2006/relationships/image" Target="../media/image209.emf"/><Relationship Id="rId10" Type="http://schemas.openxmlformats.org/officeDocument/2006/relationships/vmlDrawing" Target="../drawings/vmlDrawing24.vml"/><Relationship Id="rId1" Type="http://schemas.openxmlformats.org/officeDocument/2006/relationships/image" Target="../media/image208.emf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186.png"/><Relationship Id="rId1" Type="http://schemas.openxmlformats.org/officeDocument/2006/relationships/image" Target="../media/image21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png"/><Relationship Id="rId8" Type="http://schemas.openxmlformats.org/officeDocument/2006/relationships/image" Target="../media/image223.png"/><Relationship Id="rId7" Type="http://schemas.openxmlformats.org/officeDocument/2006/relationships/image" Target="../media/image222.png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4.png"/><Relationship Id="rId1" Type="http://schemas.openxmlformats.org/officeDocument/2006/relationships/image" Target="../media/image216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19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wmf"/><Relationship Id="rId8" Type="http://schemas.openxmlformats.org/officeDocument/2006/relationships/oleObject" Target="../embeddings/oleObject154.bin"/><Relationship Id="rId7" Type="http://schemas.openxmlformats.org/officeDocument/2006/relationships/image" Target="../media/image243.png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152.bin"/><Relationship Id="rId2" Type="http://schemas.openxmlformats.org/officeDocument/2006/relationships/image" Target="../media/image240.png"/><Relationship Id="rId16" Type="http://schemas.openxmlformats.org/officeDocument/2006/relationships/notesSlide" Target="../notesSlides/notesSlide22.xml"/><Relationship Id="rId15" Type="http://schemas.openxmlformats.org/officeDocument/2006/relationships/vmlDrawing" Target="../drawings/vmlDrawing2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46.wmf"/><Relationship Id="rId12" Type="http://schemas.openxmlformats.org/officeDocument/2006/relationships/oleObject" Target="../embeddings/oleObject156.bin"/><Relationship Id="rId11" Type="http://schemas.openxmlformats.org/officeDocument/2006/relationships/image" Target="../media/image245.wmf"/><Relationship Id="rId10" Type="http://schemas.openxmlformats.org/officeDocument/2006/relationships/oleObject" Target="../embeddings/oleObject155.bin"/><Relationship Id="rId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image" Target="../media/image24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5.wmf"/><Relationship Id="rId22" Type="http://schemas.openxmlformats.org/officeDocument/2006/relationships/notesSlide" Target="../notesSlides/notesSlide1.xml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2.xml"/><Relationship Id="rId2" Type="http://schemas.openxmlformats.org/officeDocument/2006/relationships/oleObject" Target="../embeddings/oleObject2.bin"/><Relationship Id="rId19" Type="http://schemas.openxmlformats.org/officeDocument/2006/relationships/image" Target="../media/image13.wmf"/><Relationship Id="rId18" Type="http://schemas.openxmlformats.org/officeDocument/2006/relationships/oleObject" Target="../embeddings/oleObject10.bin"/><Relationship Id="rId17" Type="http://schemas.openxmlformats.org/officeDocument/2006/relationships/image" Target="../media/image12.wmf"/><Relationship Id="rId16" Type="http://schemas.openxmlformats.org/officeDocument/2006/relationships/oleObject" Target="../embeddings/oleObject9.bin"/><Relationship Id="rId15" Type="http://schemas.openxmlformats.org/officeDocument/2006/relationships/image" Target="../media/image11.wmf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10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9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69.png"/><Relationship Id="rId12" Type="http://schemas.openxmlformats.org/officeDocument/2006/relationships/image" Target="../media/image268.png"/><Relationship Id="rId11" Type="http://schemas.openxmlformats.org/officeDocument/2006/relationships/image" Target="../media/image267.png"/><Relationship Id="rId10" Type="http://schemas.openxmlformats.org/officeDocument/2006/relationships/image" Target="../media/image266.png"/><Relationship Id="rId1" Type="http://schemas.openxmlformats.org/officeDocument/2006/relationships/image" Target="../media/image257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276.png"/><Relationship Id="rId7" Type="http://schemas.openxmlformats.org/officeDocument/2006/relationships/image" Target="../media/image275.png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3" Type="http://schemas.openxmlformats.org/officeDocument/2006/relationships/image" Target="../media/image271.png"/><Relationship Id="rId2" Type="http://schemas.openxmlformats.org/officeDocument/2006/relationships/image" Target="../media/image257.png"/><Relationship Id="rId13" Type="http://schemas.openxmlformats.org/officeDocument/2006/relationships/notesSlide" Target="../notesSlides/notesSlide26.xml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77.wmf"/><Relationship Id="rId1" Type="http://schemas.openxmlformats.org/officeDocument/2006/relationships/image" Target="../media/image27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2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3" Type="http://schemas.openxmlformats.org/officeDocument/2006/relationships/image" Target="../media/image278.png"/><Relationship Id="rId2" Type="http://schemas.openxmlformats.org/officeDocument/2006/relationships/image" Target="../media/image277.wmf"/><Relationship Id="rId11" Type="http://schemas.openxmlformats.org/officeDocument/2006/relationships/notesSlide" Target="../notesSlides/notesSlide27.xml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158.bin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7.emf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66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序列数据的深度学习模型</a:t>
            </a:r>
            <a:endParaRPr lang="zh-CN" altLang="en-US" sz="4800" kern="1200" dirty="0">
              <a:latin typeface="Times New Roman" panose="020206030504050203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828800" y="4038600"/>
            <a:ext cx="8459788" cy="2439988"/>
          </a:xfrm>
        </p:spPr>
        <p:txBody>
          <a:bodyPr vert="horz" wrap="square" lIns="91436" tIns="45718" rIns="91436" bIns="45718" anchor="t"/>
          <a:lstStyle/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中国科学院自动化研究所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吴高巍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gaowei.wu@ia.ac.cn</a:t>
            </a:r>
            <a:endParaRPr lang="zh-CN" altLang="en-US" sz="3200" kern="1200" dirty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1905" indent="-344805" algn="l" defTabSz="0">
              <a:buFont typeface="Wingdings" panose="05000000000000000000" pitchFamily="2" charset="2"/>
              <a:buNone/>
            </a:pP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  <a:r>
              <a:rPr 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-1</a:t>
            </a:r>
            <a:r>
              <a:rPr lang="en-US" altLang="zh-CN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r>
              <a:rPr lang="zh-CN" altLang="en-US" sz="3200" kern="1200" dirty="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-</a:t>
            </a:r>
            <a:r>
              <a:rPr lang="en-US" altLang="zh-CN" sz="3200" kern="1200" smtClean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20</a:t>
            </a:r>
            <a:endParaRPr lang="en-US" altLang="zh-CN" sz="3200" kern="1200" smtClean="0">
              <a:latin typeface="Calibri" panose="020F0502020204030204" pitchFamily="2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076" name="图片 30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0" y="3048000"/>
            <a:ext cx="3524250" cy="3357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3481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4819" name="文本占位符 3481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时序展开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在RNN中每一个时间步骤用到的参数都是一样的</a:t>
            </a:r>
            <a:endParaRPr lang="zh-CN" altLang="en-US" dirty="0"/>
          </a:p>
        </p:txBody>
      </p:sp>
      <p:pic>
        <p:nvPicPr>
          <p:cNvPr id="34820" name="图片 34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890838"/>
            <a:ext cx="7680325" cy="36909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4821" name="对象 34820"/>
          <p:cNvGraphicFramePr>
            <a:graphicFrameLocks noChangeAspect="1"/>
          </p:cNvGraphicFramePr>
          <p:nvPr/>
        </p:nvGraphicFramePr>
        <p:xfrm>
          <a:off x="1371600" y="2890838"/>
          <a:ext cx="119221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2" imgW="1590675" imgH="4238625" progId="Paint.Picture">
                  <p:embed/>
                </p:oleObj>
              </mc:Choice>
              <mc:Fallback>
                <p:oleObj name="" r:id="rId2" imgW="1590675" imgH="4238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2890838"/>
                        <a:ext cx="1192213" cy="317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右箭头 34821"/>
          <p:cNvSpPr/>
          <p:nvPr/>
        </p:nvSpPr>
        <p:spPr>
          <a:xfrm>
            <a:off x="2895600" y="4262438"/>
            <a:ext cx="990600" cy="533400"/>
          </a:xfrm>
          <a:prstGeom prst="rightArrow">
            <a:avLst>
              <a:gd name="adj1" fmla="val 50000"/>
              <a:gd name="adj2" fmla="val 4642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3" name="文本框 34822"/>
          <p:cNvSpPr txBox="1"/>
          <p:nvPr/>
        </p:nvSpPr>
        <p:spPr>
          <a:xfrm>
            <a:off x="2895600" y="4872038"/>
            <a:ext cx="990600" cy="396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unfold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Recurrent Neural Networks</a:t>
            </a:r>
            <a:endParaRPr lang="zh-CN" altLang="en-US"/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4967605"/>
            <a:ext cx="9298940" cy="5283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" name="组合 39"/>
          <p:cNvGrpSpPr/>
          <p:nvPr/>
        </p:nvGrpSpPr>
        <p:grpSpPr>
          <a:xfrm>
            <a:off x="2079625" y="2096770"/>
            <a:ext cx="463550" cy="2637155"/>
            <a:chOff x="1075" y="4398"/>
            <a:chExt cx="730" cy="4153"/>
          </a:xfrm>
        </p:grpSpPr>
        <p:sp>
          <p:nvSpPr>
            <p:cNvPr id="5" name="矩形 4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endCxn id="5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8" name="对象 3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35" y="8039"/>
            <a:ext cx="67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266700" imgH="203200" progId="Equation.KSEE3">
                    <p:embed/>
                  </p:oleObj>
                </mc:Choice>
                <mc:Fallback>
                  <p:oleObj name="" r:id="rId2" imgW="2667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35" y="8039"/>
                          <a:ext cx="670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75" y="4398"/>
            <a:ext cx="70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279400" imgH="228600" progId="Equation.KSEE3">
                    <p:embed/>
                  </p:oleObj>
                </mc:Choice>
                <mc:Fallback>
                  <p:oleObj name="" r:id="rId4" imgW="279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75" y="4398"/>
                          <a:ext cx="704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2994025" y="2096770"/>
            <a:ext cx="483870" cy="2637155"/>
            <a:chOff x="1059" y="4398"/>
            <a:chExt cx="762" cy="4153"/>
          </a:xfrm>
        </p:grpSpPr>
        <p:sp>
          <p:nvSpPr>
            <p:cNvPr id="43" name="矩形 42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>
              <a:endCxn id="43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9" y="8039"/>
            <a:ext cx="70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6" imgW="279400" imgH="203200" progId="Equation.KSEE3">
                    <p:embed/>
                  </p:oleObj>
                </mc:Choice>
                <mc:Fallback>
                  <p:oleObj name="" r:id="rId6" imgW="279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19" y="8039"/>
                          <a:ext cx="702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9" y="4398"/>
            <a:ext cx="73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" name="" r:id="rId8" imgW="292100" imgH="228600" progId="Equation.KSEE3">
                    <p:embed/>
                  </p:oleObj>
                </mc:Choice>
                <mc:Fallback>
                  <p:oleObj name="" r:id="rId8" imgW="292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59" y="4398"/>
                          <a:ext cx="736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组合 53"/>
          <p:cNvGrpSpPr/>
          <p:nvPr/>
        </p:nvGrpSpPr>
        <p:grpSpPr>
          <a:xfrm>
            <a:off x="3918585" y="2110740"/>
            <a:ext cx="483870" cy="2637155"/>
            <a:chOff x="1059" y="4398"/>
            <a:chExt cx="762" cy="4153"/>
          </a:xfrm>
        </p:grpSpPr>
        <p:sp>
          <p:nvSpPr>
            <p:cNvPr id="55" name="矩形 54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5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" name="对象 6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9" y="8039"/>
            <a:ext cx="702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" name="" r:id="rId10" imgW="279400" imgH="203200" progId="Equation.KSEE3">
                    <p:embed/>
                  </p:oleObj>
                </mc:Choice>
                <mc:Fallback>
                  <p:oleObj name="" r:id="rId10" imgW="279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19" y="8039"/>
                          <a:ext cx="702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9" y="4398"/>
            <a:ext cx="736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" name="" r:id="rId12" imgW="292100" imgH="228600" progId="Equation.KSEE3">
                    <p:embed/>
                  </p:oleObj>
                </mc:Choice>
                <mc:Fallback>
                  <p:oleObj name="" r:id="rId12" imgW="292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059" y="4398"/>
                          <a:ext cx="736" cy="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组合 66"/>
          <p:cNvGrpSpPr/>
          <p:nvPr/>
        </p:nvGrpSpPr>
        <p:grpSpPr>
          <a:xfrm>
            <a:off x="9028430" y="2100580"/>
            <a:ext cx="565150" cy="2647315"/>
            <a:chOff x="995" y="4382"/>
            <a:chExt cx="890" cy="4169"/>
          </a:xfrm>
        </p:grpSpPr>
        <p:sp>
          <p:nvSpPr>
            <p:cNvPr id="68" name="矩形 67"/>
            <p:cNvSpPr/>
            <p:nvPr/>
          </p:nvSpPr>
          <p:spPr>
            <a:xfrm>
              <a:off x="1075" y="5391"/>
              <a:ext cx="480" cy="2211"/>
            </a:xfrm>
            <a:prstGeom prst="rect">
              <a:avLst/>
            </a:prstGeom>
            <a:noFill/>
            <a:ln w="19050"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132" y="5589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35" y="6108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132" y="658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132" y="7106"/>
              <a:ext cx="360" cy="360"/>
            </a:xfrm>
            <a:prstGeom prst="ellipse">
              <a:avLst/>
            </a:prstGeom>
            <a:noFill/>
            <a:ln>
              <a:solidFill>
                <a:srgbClr val="649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3" name="直接箭头连接符 72"/>
            <p:cNvCxnSpPr>
              <a:endCxn id="68" idx="2"/>
            </p:cNvCxnSpPr>
            <p:nvPr/>
          </p:nvCxnSpPr>
          <p:spPr>
            <a:xfrm flipH="1" flipV="1">
              <a:off x="1315" y="7602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 flipV="1">
              <a:off x="1309" y="4938"/>
              <a:ext cx="5" cy="437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对象 7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5" y="8039"/>
            <a:ext cx="83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" name="" r:id="rId14" imgW="330200" imgH="203200" progId="Equation.KSEE3">
                    <p:embed/>
                  </p:oleObj>
                </mc:Choice>
                <mc:Fallback>
                  <p:oleObj name="" r:id="rId14" imgW="3302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055" y="8039"/>
                          <a:ext cx="830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对象 7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5" y="4382"/>
            <a:ext cx="86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" name="" r:id="rId16" imgW="342900" imgH="241300" progId="Equation.KSEE3">
                    <p:embed/>
                  </p:oleObj>
                </mc:Choice>
                <mc:Fallback>
                  <p:oleObj name="" r:id="rId16" imgW="342900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95" y="4382"/>
                          <a:ext cx="864" cy="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直接箭头连接符 78"/>
          <p:cNvCxnSpPr>
            <a:stCxn id="5" idx="3"/>
            <a:endCxn id="43" idx="1"/>
          </p:cNvCxnSpPr>
          <p:nvPr/>
        </p:nvCxnSpPr>
        <p:spPr>
          <a:xfrm>
            <a:off x="238442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330898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4402455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8408670" y="344360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6075680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6856730" y="3429635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1459865" y="3425190"/>
            <a:ext cx="619760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对象 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9865" y="3096260"/>
          <a:ext cx="466636" cy="32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8" imgW="292100" imgH="203200" progId="Equation.KSEE3">
                  <p:embed/>
                </p:oleObj>
              </mc:Choice>
              <mc:Fallback>
                <p:oleObj name="" r:id="rId18" imgW="2921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59865" y="3096260"/>
                        <a:ext cx="466636" cy="32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80583" y="3095497"/>
          <a:ext cx="42672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0" imgW="266700" imgH="203200" progId="Equation.KSEE3">
                  <p:embed/>
                </p:oleObj>
              </mc:Choice>
              <mc:Fallback>
                <p:oleObj name="" r:id="rId20" imgW="2667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480583" y="3095497"/>
                        <a:ext cx="42672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8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86093" y="3081527"/>
          <a:ext cx="46736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" name="" r:id="rId22" imgW="292100" imgH="203200" progId="Equation.KSEE3">
                  <p:embed/>
                </p:oleObj>
              </mc:Choice>
              <mc:Fallback>
                <p:oleObj name="" r:id="rId22" imgW="2921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386093" y="3081527"/>
                        <a:ext cx="46736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13523" y="3081527"/>
          <a:ext cx="44704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" name="" r:id="rId24" imgW="279400" imgH="203200" progId="Equation.KSEE3">
                  <p:embed/>
                </p:oleObj>
              </mc:Choice>
              <mc:Fallback>
                <p:oleObj name="" r:id="rId24" imgW="2794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13523" y="3081527"/>
                        <a:ext cx="44704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文本框 94"/>
          <p:cNvSpPr txBox="1"/>
          <p:nvPr/>
        </p:nvSpPr>
        <p:spPr>
          <a:xfrm>
            <a:off x="1487805" y="34620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440305" y="35001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354705" y="35001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552315" y="346202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235200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152775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084320" y="413131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34805" y="414528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ax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234805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08432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15976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235200" y="2439670"/>
            <a:ext cx="555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 baseline="-25000">
                <a:solidFill>
                  <a:srgbClr val="FF0000"/>
                </a:solidFill>
              </a:rPr>
              <a:t>ya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0464800" y="2110740"/>
            <a:ext cx="1010920" cy="2636520"/>
            <a:chOff x="16480" y="3324"/>
            <a:chExt cx="1592" cy="4152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6480" y="3324"/>
              <a:ext cx="731" cy="4153"/>
              <a:chOff x="1075" y="4398"/>
              <a:chExt cx="731" cy="4153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075" y="5391"/>
                <a:ext cx="480" cy="2211"/>
              </a:xfrm>
              <a:prstGeom prst="rect">
                <a:avLst/>
              </a:prstGeom>
              <a:noFill/>
              <a:ln w="19050"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1132" y="5589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1135" y="6108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132" y="6586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132" y="7106"/>
                <a:ext cx="360" cy="360"/>
              </a:xfrm>
              <a:prstGeom prst="ellipse">
                <a:avLst/>
              </a:prstGeom>
              <a:noFill/>
              <a:ln>
                <a:solidFill>
                  <a:srgbClr val="649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3" name="直接箭头连接符 112"/>
              <p:cNvCxnSpPr>
                <a:endCxn id="108" idx="2"/>
              </p:cNvCxnSpPr>
              <p:nvPr/>
            </p:nvCxnSpPr>
            <p:spPr>
              <a:xfrm flipH="1" flipV="1">
                <a:off x="1315" y="7602"/>
                <a:ext cx="5" cy="437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/>
              <p:nvPr/>
            </p:nvCxnSpPr>
            <p:spPr>
              <a:xfrm flipH="1" flipV="1">
                <a:off x="1309" y="4938"/>
                <a:ext cx="5" cy="437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5" name="对象 11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35" y="8039"/>
              <a:ext cx="671" cy="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" name="" r:id="rId26" imgW="266700" imgH="203200" progId="Equation.KSEE3">
                      <p:embed/>
                    </p:oleObj>
                  </mc:Choice>
                  <mc:Fallback>
                    <p:oleObj name="" r:id="rId26" imgW="266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1135" y="8039"/>
                            <a:ext cx="671" cy="5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7" name="对象 11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75" y="4398"/>
              <a:ext cx="704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" name="" r:id="rId28" imgW="279400" imgH="228600" progId="Equation.KSEE3">
                      <p:embed/>
                    </p:oleObj>
                  </mc:Choice>
                  <mc:Fallback>
                    <p:oleObj name="" r:id="rId28" imgW="2794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1075" y="4398"/>
                            <a:ext cx="704" cy="5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9" name="文本框 118"/>
            <p:cNvSpPr txBox="1"/>
            <p:nvPr/>
          </p:nvSpPr>
          <p:spPr>
            <a:xfrm>
              <a:off x="16714" y="6528"/>
              <a:ext cx="87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ax</a:t>
              </a:r>
              <a:endParaRPr lang="en-US" altLang="zh-CN" baseline="-25000">
                <a:solidFill>
                  <a:srgbClr val="FF0000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6714" y="3842"/>
              <a:ext cx="87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ya</a:t>
              </a:r>
              <a:endParaRPr lang="en-US" altLang="zh-CN" baseline="-25000">
                <a:solidFill>
                  <a:srgbClr val="FF0000"/>
                </a:solidFill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16960" y="4875"/>
              <a:ext cx="670" cy="880"/>
            </a:xfrm>
            <a:custGeom>
              <a:avLst/>
              <a:gdLst>
                <a:gd name="connisteX0" fmla="*/ 0 w 425669"/>
                <a:gd name="connsiteY0" fmla="*/ 237228 h 558897"/>
                <a:gd name="connisteX1" fmla="*/ 154305 w 425669"/>
                <a:gd name="connsiteY1" fmla="*/ 17518 h 558897"/>
                <a:gd name="connisteX2" fmla="*/ 385445 w 425669"/>
                <a:gd name="connsiteY2" fmla="*/ 83558 h 558897"/>
                <a:gd name="connisteX3" fmla="*/ 396240 w 425669"/>
                <a:gd name="connsiteY3" fmla="*/ 490593 h 558897"/>
                <a:gd name="connisteX4" fmla="*/ 165100 w 425669"/>
                <a:gd name="connsiteY4" fmla="*/ 545838 h 558897"/>
                <a:gd name="connisteX5" fmla="*/ 10795 w 425669"/>
                <a:gd name="connsiteY5" fmla="*/ 424553 h 558897"/>
                <a:gd name="connisteX6" fmla="*/ -33020 w 425669"/>
                <a:gd name="connsiteY6" fmla="*/ 424553 h 5588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425669" h="558897">
                  <a:moveTo>
                    <a:pt x="0" y="237229"/>
                  </a:moveTo>
                  <a:cubicBezTo>
                    <a:pt x="26035" y="192144"/>
                    <a:pt x="77470" y="47999"/>
                    <a:pt x="154305" y="17519"/>
                  </a:cubicBezTo>
                  <a:cubicBezTo>
                    <a:pt x="231140" y="-12961"/>
                    <a:pt x="337185" y="-11056"/>
                    <a:pt x="385445" y="83559"/>
                  </a:cubicBezTo>
                  <a:cubicBezTo>
                    <a:pt x="433705" y="178174"/>
                    <a:pt x="440055" y="397884"/>
                    <a:pt x="396240" y="490594"/>
                  </a:cubicBezTo>
                  <a:cubicBezTo>
                    <a:pt x="352425" y="583304"/>
                    <a:pt x="241935" y="559174"/>
                    <a:pt x="165100" y="545839"/>
                  </a:cubicBezTo>
                  <a:cubicBezTo>
                    <a:pt x="88265" y="532504"/>
                    <a:pt x="50165" y="448684"/>
                    <a:pt x="10795" y="424554"/>
                  </a:cubicBezTo>
                </a:path>
              </a:pathLst>
            </a:custGeom>
            <a:noFill/>
            <a:ln w="28575" cmpd="sng">
              <a:solidFill>
                <a:srgbClr val="6491C1"/>
              </a:solidFill>
              <a:prstDash val="soli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7184" y="563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W</a:t>
              </a:r>
              <a:r>
                <a:rPr lang="en-US" altLang="zh-CN" baseline="-25000">
                  <a:solidFill>
                    <a:srgbClr val="FF0000"/>
                  </a:solidFill>
                </a:rPr>
                <a:t>aa</a:t>
              </a:r>
              <a:endParaRPr lang="en-US" altLang="zh-CN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95" grpId="0"/>
      <p:bldP spid="96" grpId="0"/>
      <p:bldP spid="97" grpId="0"/>
      <p:bldP spid="98" grpId="0"/>
      <p:bldP spid="106" grpId="0"/>
      <p:bldP spid="105" grpId="0"/>
      <p:bldP spid="104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3686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Training RNNs with backpropagation</a:t>
            </a:r>
            <a:endParaRPr lang="en-US" altLang="zh-CN"/>
          </a:p>
        </p:txBody>
      </p:sp>
      <p:sp>
        <p:nvSpPr>
          <p:cNvPr id="36867" name="文本占位符 36866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5691188" cy="4729163"/>
          </a:xfrm>
        </p:spPr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权值一致的BP算法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BP算法容易实现权值间的线性约束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同样计算梯度，然后改变梯度以满足约束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如果权值开始时满足约束，那就会一直满足约束</a:t>
            </a:r>
            <a:endParaRPr lang="zh-CN" altLang="en-US" dirty="0"/>
          </a:p>
        </p:txBody>
      </p:sp>
      <p:graphicFrame>
        <p:nvGraphicFramePr>
          <p:cNvPr id="36868" name="Object 5"/>
          <p:cNvGraphicFramePr>
            <a:graphicFrameLocks noGrp="1" noChangeAspect="1"/>
          </p:cNvGraphicFramePr>
          <p:nvPr/>
        </p:nvGraphicFramePr>
        <p:xfrm>
          <a:off x="6781800" y="1905000"/>
          <a:ext cx="42672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" r:id="rId1" imgW="2057400" imgH="1803400" progId="Equation.3">
                  <p:embed/>
                </p:oleObj>
              </mc:Choice>
              <mc:Fallback>
                <p:oleObj name="" r:id="rId1" imgW="2057400" imgH="18034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81800" y="1905000"/>
                        <a:ext cx="4267200" cy="369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BPTT, Back Propagation Through Time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RNN可看作权值共享的多层、前向网络</a:t>
            </a:r>
            <a:endParaRPr lang="zh-CN" altLang="en-US"/>
          </a:p>
          <a:p>
            <a:pPr lvl="1"/>
            <a:r>
              <a:rPr lang="zh-CN" altLang="en-US"/>
              <a:t>训练权值约束的前向网络</a:t>
            </a:r>
            <a:endParaRPr lang="zh-CN" altLang="en-US"/>
          </a:p>
          <a:p>
            <a:pPr lvl="7"/>
            <a:endParaRPr lang="zh-CN" altLang="en-US"/>
          </a:p>
          <a:p>
            <a:r>
              <a:rPr lang="zh-CN" altLang="en-US"/>
              <a:t>时间域上的训练算法</a:t>
            </a:r>
            <a:endParaRPr lang="zh-CN" altLang="en-US"/>
          </a:p>
          <a:p>
            <a:pPr lvl="1"/>
            <a:r>
              <a:rPr lang="zh-CN" altLang="en-US"/>
              <a:t>The forward pass builds up a stack of the activities of all the units at each time step. </a:t>
            </a:r>
            <a:endParaRPr lang="zh-CN" altLang="en-US"/>
          </a:p>
          <a:p>
            <a:pPr lvl="1"/>
            <a:r>
              <a:rPr lang="zh-CN" altLang="en-US"/>
              <a:t>The backward pass peels activities off the stack to compute the error derivatives at each time step. </a:t>
            </a:r>
            <a:endParaRPr lang="zh-CN" altLang="en-US"/>
          </a:p>
          <a:p>
            <a:pPr lvl="1"/>
            <a:r>
              <a:rPr lang="zh-CN" altLang="en-US"/>
              <a:t>After the backward pass we add together the derivatives at all the different times for each weight.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Forword propagation and backpropagaton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885" y="2344420"/>
            <a:ext cx="7791450" cy="309562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46885" y="5485130"/>
          <a:ext cx="5492750" cy="3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302000" imgH="228600" progId="Equation.KSEE3">
                  <p:embed/>
                </p:oleObj>
              </mc:Choice>
              <mc:Fallback>
                <p:oleObj name="" r:id="rId2" imgW="3302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885" y="5485130"/>
                        <a:ext cx="5492750" cy="38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46885" y="5961380"/>
          <a:ext cx="266255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701800" imgH="457200" progId="Equation.KSEE3">
                  <p:embed/>
                </p:oleObj>
              </mc:Choice>
              <mc:Fallback>
                <p:oleObj name="" r:id="rId4" imgW="17018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6885" y="5961380"/>
                        <a:ext cx="2662555" cy="71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251700" y="6009005"/>
            <a:ext cx="45478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ea typeface="宋体" panose="02010600030101010101" pitchFamily="2" charset="-122"/>
                <a:sym typeface="+mn-ea"/>
              </a:rPr>
              <a:t>Back Propagation Through Time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91485" y="1798320"/>
            <a:ext cx="419100" cy="593090"/>
            <a:chOff x="4711" y="2356"/>
            <a:chExt cx="660" cy="934"/>
          </a:xfrm>
        </p:grpSpPr>
        <p:graphicFrame>
          <p:nvGraphicFramePr>
            <p:cNvPr id="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711" y="2356"/>
            <a:ext cx="660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6" imgW="266700" imgH="190500" progId="Equation.KSEE3">
                    <p:embed/>
                  </p:oleObj>
                </mc:Choice>
                <mc:Fallback>
                  <p:oleObj name="" r:id="rId6" imgW="2667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11" y="2356"/>
                          <a:ext cx="660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箭头连接符 5"/>
            <p:cNvCxnSpPr>
              <a:endCxn id="5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201795" y="1798320"/>
            <a:ext cx="439420" cy="593725"/>
            <a:chOff x="4695" y="2356"/>
            <a:chExt cx="692" cy="935"/>
          </a:xfrm>
        </p:grpSpPr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95" y="2356"/>
            <a:ext cx="692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8" imgW="279400" imgH="190500" progId="Equation.KSEE3">
                    <p:embed/>
                  </p:oleObj>
                </mc:Choice>
                <mc:Fallback>
                  <p:oleObj name="" r:id="rId8" imgW="2794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695" y="2356"/>
                          <a:ext cx="692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直接箭头连接符 19"/>
            <p:cNvCxnSpPr>
              <a:endCxn id="18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422900" y="1798320"/>
            <a:ext cx="439420" cy="593725"/>
            <a:chOff x="4695" y="2356"/>
            <a:chExt cx="692" cy="935"/>
          </a:xfrm>
        </p:grpSpPr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95" y="2356"/>
            <a:ext cx="692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0" imgW="279400" imgH="190500" progId="Equation.KSEE3">
                    <p:embed/>
                  </p:oleObj>
                </mc:Choice>
                <mc:Fallback>
                  <p:oleObj name="" r:id="rId10" imgW="2794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95" y="2356"/>
                          <a:ext cx="692" cy="4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直接箭头连接符 23"/>
            <p:cNvCxnSpPr>
              <a:endCxn id="22" idx="2"/>
            </p:cNvCxnSpPr>
            <p:nvPr/>
          </p:nvCxnSpPr>
          <p:spPr>
            <a:xfrm flipH="1" flipV="1">
              <a:off x="5041" y="2828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8564245" y="1788795"/>
            <a:ext cx="520065" cy="614045"/>
            <a:chOff x="4632" y="2340"/>
            <a:chExt cx="819" cy="967"/>
          </a:xfrm>
        </p:grpSpPr>
        <p:graphicFrame>
          <p:nvGraphicFramePr>
            <p:cNvPr id="28" name="对象 2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32" y="2340"/>
            <a:ext cx="819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12" imgW="330200" imgH="203200" progId="Equation.KSEE3">
                    <p:embed/>
                  </p:oleObj>
                </mc:Choice>
                <mc:Fallback>
                  <p:oleObj name="" r:id="rId12" imgW="3302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32" y="2340"/>
                          <a:ext cx="819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直接箭头连接符 29"/>
            <p:cNvCxnSpPr>
              <a:endCxn id="28" idx="2"/>
            </p:cNvCxnSpPr>
            <p:nvPr/>
          </p:nvCxnSpPr>
          <p:spPr>
            <a:xfrm flipH="1" flipV="1">
              <a:off x="5042" y="2844"/>
              <a:ext cx="1" cy="463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左大括号 34"/>
          <p:cNvSpPr/>
          <p:nvPr/>
        </p:nvSpPr>
        <p:spPr>
          <a:xfrm rot="5400000">
            <a:off x="5894070" y="-1144270"/>
            <a:ext cx="240030" cy="5625465"/>
          </a:xfrm>
          <a:prstGeom prst="leftBrace">
            <a:avLst>
              <a:gd name="adj1" fmla="val 8333"/>
              <a:gd name="adj2" fmla="val 50005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73750" y="1215390"/>
          <a:ext cx="28194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4" imgW="139700" imgH="165100" progId="Equation.KSEE3">
                  <p:embed/>
                </p:oleObj>
              </mc:Choice>
              <mc:Fallback>
                <p:oleObj name="" r:id="rId14" imgW="139700" imgH="1651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73750" y="1215390"/>
                        <a:ext cx="28194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110" y="1541145"/>
            <a:ext cx="7791450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BPTT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4729163"/>
          </a:xfrm>
        </p:spPr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前向传播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0" y="5280660"/>
            <a:ext cx="47529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70" y="6042660"/>
            <a:ext cx="3867150" cy="447675"/>
          </a:xfrm>
          <a:prstGeom prst="rect">
            <a:avLst/>
          </a:prstGeom>
        </p:spPr>
      </p:pic>
      <p:graphicFrame>
        <p:nvGraphicFramePr>
          <p:cNvPr id="38917" name="对象 38916"/>
          <p:cNvGraphicFramePr>
            <a:graphicFrameLocks noChangeAspect="1"/>
          </p:cNvGraphicFramePr>
          <p:nvPr/>
        </p:nvGraphicFramePr>
        <p:xfrm>
          <a:off x="839470" y="2120900"/>
          <a:ext cx="725170" cy="193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" r:id="rId4" imgW="1590675" imgH="4238625" progId="PBrush">
                  <p:embed/>
                </p:oleObj>
              </mc:Choice>
              <mc:Fallback>
                <p:oleObj name="" r:id="rId4" imgW="1590675" imgH="4238625" progId="PBrush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470" y="2120900"/>
                        <a:ext cx="725170" cy="1936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98970" y="5315585"/>
          <a:ext cx="168910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927100" imgH="228600" progId="Equation.KSEE3">
                  <p:embed/>
                </p:oleObj>
              </mc:Choice>
              <mc:Fallback>
                <p:oleObj name="" r:id="rId6" imgW="92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8970" y="5315585"/>
                        <a:ext cx="168910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16035" y="5071110"/>
          <a:ext cx="2498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8" imgW="1333500" imgH="482600" progId="Equation.KSEE3">
                  <p:embed/>
                </p:oleObj>
              </mc:Choice>
              <mc:Fallback>
                <p:oleObj name="" r:id="rId8" imgW="1333500" imgH="482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16035" y="5071110"/>
                        <a:ext cx="24987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5015" y="5315585"/>
          <a:ext cx="894080" cy="37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0" imgW="520700" imgH="215900" progId="Equation.KSEE3">
                  <p:embed/>
                </p:oleObj>
              </mc:Choice>
              <mc:Fallback>
                <p:oleObj name="" r:id="rId10" imgW="5207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5015" y="5315585"/>
                        <a:ext cx="894080" cy="37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560" y="1654175"/>
            <a:ext cx="9935210" cy="3703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BPTT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4729163"/>
          </a:xfrm>
        </p:spPr>
        <p:txBody>
          <a:bodyPr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前向传播示意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5" y="5358130"/>
            <a:ext cx="4752975" cy="1209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60130" y="5358130"/>
            <a:ext cx="1430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tanh </a:t>
            </a:r>
            <a:r>
              <a:rPr lang="en-US" altLang="zh-CN" sz="2800">
                <a:solidFill>
                  <a:srgbClr val="0070C0"/>
                </a:solidFill>
              </a:rPr>
              <a:t>|</a:t>
            </a:r>
            <a:r>
              <a:rPr lang="en-US" altLang="zh-CN">
                <a:solidFill>
                  <a:srgbClr val="0070C0"/>
                </a:solidFill>
              </a:rPr>
              <a:t> ReLU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96275" y="6045835"/>
            <a:ext cx="1989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softmax </a:t>
            </a:r>
            <a:r>
              <a:rPr lang="en-US" altLang="zh-CN" sz="2800">
                <a:solidFill>
                  <a:srgbClr val="0070C0"/>
                </a:solidFill>
              </a:rPr>
              <a:t>|</a:t>
            </a:r>
            <a:r>
              <a:rPr lang="en-US" altLang="zh-CN">
                <a:solidFill>
                  <a:srgbClr val="0070C0"/>
                </a:solidFill>
              </a:rPr>
              <a:t> sigmoid</a:t>
            </a:r>
            <a:endParaRPr lang="en-US" altLang="zh-CN">
              <a:solidFill>
                <a:srgbClr val="0070C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8016240" y="5654040"/>
            <a:ext cx="572770" cy="952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651115" y="6367780"/>
            <a:ext cx="572770" cy="952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40961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BPTT</a:t>
            </a:r>
            <a:endParaRPr lang="zh-CN" altLang="en-US" dirty="0"/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后向传播</a:t>
            </a:r>
            <a:endParaRPr lang="zh-CN" altLang="en-US" dirty="0"/>
          </a:p>
        </p:txBody>
      </p:sp>
      <p:graphicFrame>
        <p:nvGraphicFramePr>
          <p:cNvPr id="40965" name="对象 40964"/>
          <p:cNvGraphicFramePr>
            <a:graphicFrameLocks noChangeAspect="1"/>
          </p:cNvGraphicFramePr>
          <p:nvPr/>
        </p:nvGraphicFramePr>
        <p:xfrm>
          <a:off x="1492885" y="2165985"/>
          <a:ext cx="723265" cy="192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1590675" imgH="4238625" progId="PBrush">
                  <p:embed/>
                </p:oleObj>
              </mc:Choice>
              <mc:Fallback>
                <p:oleObj name="" r:id="rId1" imgW="1590675" imgH="423862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2885" y="2165985"/>
                        <a:ext cx="723265" cy="1928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5" y="1731645"/>
            <a:ext cx="7106285" cy="28232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>
            <a:off x="975360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811010" y="2165985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65658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29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861060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935470" y="3302635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78993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606290" y="32766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3370" y="4904105"/>
          <a:ext cx="2806700" cy="648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816100" imgH="419100" progId="Equation.KSEE3">
                  <p:embed/>
                </p:oleObj>
              </mc:Choice>
              <mc:Fallback>
                <p:oleObj name="" r:id="rId4" imgW="18161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370" y="4904105"/>
                        <a:ext cx="2806700" cy="648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1000" y="5694363"/>
          <a:ext cx="2487295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6" imgW="1600200" imgH="444500" progId="Equation.KSEE3">
                  <p:embed/>
                </p:oleObj>
              </mc:Choice>
              <mc:Fallback>
                <p:oleObj name="" r:id="rId6" imgW="1600200" imgH="4445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694363"/>
                        <a:ext cx="2487295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50285" y="4648835"/>
          <a:ext cx="5313045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8" imgW="3441700" imgH="482600" progId="Equation.KSEE3">
                  <p:embed/>
                </p:oleObj>
              </mc:Choice>
              <mc:Fallback>
                <p:oleObj name="" r:id="rId8" imgW="34417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0285" y="4648835"/>
                        <a:ext cx="5313045" cy="7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67800" y="4648835"/>
          <a:ext cx="235902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0" imgW="1854200" imgH="482600" progId="Equation.KSEE3">
                  <p:embed/>
                </p:oleObj>
              </mc:Choice>
              <mc:Fallback>
                <p:oleObj name="" r:id="rId10" imgW="1854200" imgH="482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67800" y="4648835"/>
                        <a:ext cx="235902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43288" y="5552440"/>
          <a:ext cx="5419725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2" imgW="3454400" imgH="482600" progId="Equation.KSEE3">
                  <p:embed/>
                </p:oleObj>
              </mc:Choice>
              <mc:Fallback>
                <p:oleObj name="" r:id="rId12" imgW="34544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43288" y="5552440"/>
                        <a:ext cx="5419725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53195" y="5323840"/>
          <a:ext cx="2680313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4" imgW="2197100" imgH="457200" progId="Equation.KSEE3">
                  <p:embed/>
                </p:oleObj>
              </mc:Choice>
              <mc:Fallback>
                <p:oleObj name="" r:id="rId14" imgW="21971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53195" y="5323840"/>
                        <a:ext cx="2680313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67800" y="5975350"/>
          <a:ext cx="2649474" cy="5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6" imgW="2171700" imgH="457200" progId="Equation.KSEE3">
                  <p:embed/>
                </p:oleObj>
              </mc:Choice>
              <mc:Fallback>
                <p:oleObj name="" r:id="rId16" imgW="2171700" imgH="457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67800" y="5975350"/>
                        <a:ext cx="2649474" cy="557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3370" y="4236720"/>
          <a:ext cx="266255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8" imgW="1701800" imgH="457200" progId="Equation.KSEE3">
                  <p:embed/>
                </p:oleObj>
              </mc:Choice>
              <mc:Fallback>
                <p:oleObj name="" r:id="rId18" imgW="17018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3370" y="4236720"/>
                        <a:ext cx="2662555" cy="71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RNN反向传播示意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1510" y="1948180"/>
            <a:ext cx="6556375" cy="4130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10" y="1852930"/>
            <a:ext cx="4404360" cy="4422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不同类型的</a:t>
            </a:r>
            <a:r>
              <a:rPr lang="en-US" altLang="zh-CN"/>
              <a:t>RNN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352790" imgH="7486650" progId="Paint.Picture">
                  <p:embed/>
                </p:oleObj>
              </mc:Choice>
              <mc:Fallback>
                <p:oleObj name="" r:id="rId1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9845" y="2209800"/>
            <a:ext cx="5181600" cy="377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标题 4098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内容</a:t>
            </a:r>
            <a:endParaRPr lang="zh-CN" altLang="en-US" dirty="0"/>
          </a:p>
        </p:txBody>
      </p:sp>
      <p:sp>
        <p:nvSpPr>
          <p:cNvPr id="4100" name="文本占位符 4099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循环神经网络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Recurrent Neural Networks, RNN</a:t>
            </a:r>
            <a:endParaRPr lang="zh-CN" altLang="en-US" dirty="0">
              <a:ea typeface="宋体" panose="02010600030101010101" pitchFamily="2" charset="-122"/>
            </a:endParaRPr>
          </a:p>
          <a:p>
            <a:pPr marL="1905" lvl="3" indent="1369695"/>
            <a:endParaRPr lang="zh-CN" altLang="en-US" dirty="0">
              <a:ea typeface="宋体" panose="02010600030101010101" pitchFamily="2" charset="-122"/>
            </a:endParaRPr>
          </a:p>
          <a:p>
            <a:pPr marL="1905" lvl="4" indent="1826895"/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长序列的循环神经网络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  <a:p>
            <a:r>
              <a:rPr lang="zh-CN" altLang="en-US" dirty="0"/>
              <a:t>序列模型（sequence to sequence）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不同类型的</a:t>
            </a:r>
            <a:r>
              <a:rPr lang="en-US" altLang="zh-CN">
                <a:sym typeface="+mn-ea"/>
              </a:rPr>
              <a:t>RNN</a:t>
            </a:r>
            <a:r>
              <a:rPr lang="zh-CN" altLang="en-US">
                <a:sym typeface="+mn-ea"/>
              </a:rPr>
              <a:t>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7810" y="4222750"/>
            <a:ext cx="1897380" cy="2115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4179570"/>
            <a:ext cx="3546475" cy="2201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4280535"/>
            <a:ext cx="3329940" cy="1999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" y="1490980"/>
            <a:ext cx="4259580" cy="2416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30" y="1661160"/>
            <a:ext cx="5271135" cy="218884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609600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76656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00290" y="5105400"/>
            <a:ext cx="3048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示例：语言模型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语言模型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2066925"/>
            <a:ext cx="2834751" cy="46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80" y="2619375"/>
            <a:ext cx="2964253" cy="39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3112770"/>
            <a:ext cx="2895489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33066"/>
          <a:stretch>
            <a:fillRect/>
          </a:stretch>
        </p:blipFill>
        <p:spPr>
          <a:xfrm>
            <a:off x="2303780" y="3718560"/>
            <a:ext cx="3442335" cy="1000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5175" y="5147945"/>
            <a:ext cx="27616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P(Sentence) = ?</a:t>
            </a:r>
            <a:endParaRPr lang="en-US" altLang="zh-CN" sz="28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89625" y="3718560"/>
          <a:ext cx="125984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634365" imgH="203200" progId="Equation.KSEE3">
                  <p:embed/>
                </p:oleObj>
              </mc:Choice>
              <mc:Fallback>
                <p:oleObj name="" r:id="rId5" imgW="634365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9625" y="3718560"/>
                        <a:ext cx="125984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89625" y="4314825"/>
          <a:ext cx="125984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634365" imgH="203200" progId="Equation.KSEE3">
                  <p:embed/>
                </p:oleObj>
              </mc:Choice>
              <mc:Fallback>
                <p:oleObj name="" r:id="rId7" imgW="634365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9625" y="4314825"/>
                        <a:ext cx="125984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75630" y="5213985"/>
          <a:ext cx="318833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9" imgW="1346200" imgH="241300" progId="Equation.KSEE3">
                  <p:embed/>
                </p:oleObj>
              </mc:Choice>
              <mc:Fallback>
                <p:oleObj name="" r:id="rId9" imgW="1346200" imgH="241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75630" y="5213985"/>
                        <a:ext cx="318833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Language modelling with an RNN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1606550"/>
            <a:ext cx="5918835" cy="47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90" y="2736850"/>
            <a:ext cx="7362825" cy="71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4776470"/>
            <a:ext cx="6857365" cy="1449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72880" y="2897505"/>
            <a:ext cx="1016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rgbClr val="0070C0"/>
                </a:solidFill>
              </a:rPr>
              <a:t>&lt;EOS&gt;</a:t>
            </a:r>
            <a:endParaRPr lang="en-US" altLang="zh-CN" sz="2000">
              <a:solidFill>
                <a:srgbClr val="0070C0"/>
              </a:solidFill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5965" y="3456305"/>
          <a:ext cx="44386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4" imgW="279400" imgH="228600" progId="Equation.KSEE3">
                  <p:embed/>
                </p:oleObj>
              </mc:Choice>
              <mc:Fallback>
                <p:oleObj name="" r:id="rId4" imgW="2794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5965" y="3456305"/>
                        <a:ext cx="44386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84830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292100" imgH="228600" progId="Equation.KSEE3">
                  <p:embed/>
                </p:oleObj>
              </mc:Choice>
              <mc:Fallback>
                <p:oleObj name="" r:id="rId6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84830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73550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8" imgW="292100" imgH="228600" progId="Equation.KSEE3">
                  <p:embed/>
                </p:oleObj>
              </mc:Choice>
              <mc:Fallback>
                <p:oleObj name="" r:id="rId8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73550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24825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0" imgW="292100" imgH="228600" progId="Equation.KSEE3">
                  <p:embed/>
                </p:oleObj>
              </mc:Choice>
              <mc:Fallback>
                <p:oleObj name="" r:id="rId10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24825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49105" y="3456305"/>
          <a:ext cx="46418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2" imgW="292100" imgH="228600" progId="Equation.KSEE3">
                  <p:embed/>
                </p:oleObj>
              </mc:Choice>
              <mc:Fallback>
                <p:oleObj name="" r:id="rId12" imgW="292100" imgH="2286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49105" y="3456305"/>
                        <a:ext cx="464185" cy="36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49830" y="4090670"/>
          <a:ext cx="135890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14" imgW="749300" imgH="228600" progId="Equation.KSEE3">
                  <p:embed/>
                </p:oleObj>
              </mc:Choice>
              <mc:Fallback>
                <p:oleObj name="" r:id="rId14" imgW="749300" imgH="2286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49830" y="4090670"/>
                        <a:ext cx="135890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9435" y="3528060"/>
          <a:ext cx="913130" cy="219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16" imgW="316865" imgH="76200" progId="Equation.KSEE3">
                  <p:embed/>
                </p:oleObj>
              </mc:Choice>
              <mc:Fallback>
                <p:oleObj name="" r:id="rId16" imgW="316865" imgH="76200" progId="Equation.KSEE3">
                  <p:embed/>
                  <p:pic>
                    <p:nvPicPr>
                      <p:cNvPr id="0" name="图片 512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39435" y="3528060"/>
                        <a:ext cx="913130" cy="219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4077335" y="4868545"/>
            <a:ext cx="723265" cy="313055"/>
            <a:chOff x="6421" y="7667"/>
            <a:chExt cx="1139" cy="493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6421" y="7667"/>
              <a:ext cx="1139" cy="4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480" y="7680"/>
              <a:ext cx="1080" cy="48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3949065" y="5301615"/>
            <a:ext cx="1016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rgbClr val="0070C0"/>
                </a:solidFill>
              </a:rPr>
              <a:t>&lt;UNK&gt;</a:t>
            </a:r>
            <a:endParaRPr lang="en-US" altLang="zh-CN" sz="20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RNN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6625" y="4432935"/>
            <a:ext cx="499173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5058410"/>
            <a:ext cx="4111334" cy="680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5738495"/>
            <a:ext cx="2999105" cy="79248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524000" y="2095500"/>
            <a:ext cx="1143000" cy="1333500"/>
            <a:chOff x="2400" y="3300"/>
            <a:chExt cx="1800" cy="2100"/>
          </a:xfrm>
        </p:grpSpPr>
        <p:sp>
          <p:nvSpPr>
            <p:cNvPr id="3" name="矩形 2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endCxn id="3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57400" y="3429000"/>
          <a:ext cx="710344" cy="30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4" imgW="508000" imgH="215900" progId="Equation.KSEE3">
                  <p:embed/>
                </p:oleObj>
              </mc:Choice>
              <mc:Fallback>
                <p:oleObj name="" r:id="rId4" imgW="5080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3429000"/>
                        <a:ext cx="710344" cy="30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1129" y="2460761"/>
          <a:ext cx="72834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520700" imgH="215900" progId="Equation.KSEE3">
                  <p:embed/>
                </p:oleObj>
              </mc:Choice>
              <mc:Fallback>
                <p:oleObj name="" r:id="rId6" imgW="5207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1129" y="2460761"/>
                        <a:ext cx="72834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66827" y="1793058"/>
          <a:ext cx="39116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279400" imgH="228600" progId="Equation.KSEE3">
                  <p:embed/>
                </p:oleObj>
              </mc:Choice>
              <mc:Fallback>
                <p:oleObj name="" r:id="rId8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827" y="1793058"/>
                        <a:ext cx="39116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06832" y="2619829"/>
          <a:ext cx="3733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0" imgW="266700" imgH="203200" progId="Equation.KSEE3">
                  <p:embed/>
                </p:oleObj>
              </mc:Choice>
              <mc:Fallback>
                <p:oleObj name="" r:id="rId10" imgW="2667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6832" y="2619829"/>
                        <a:ext cx="37338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2656840" y="2095500"/>
            <a:ext cx="1143000" cy="1333500"/>
            <a:chOff x="2400" y="3300"/>
            <a:chExt cx="1800" cy="2100"/>
          </a:xfrm>
        </p:grpSpPr>
        <p:sp>
          <p:nvSpPr>
            <p:cNvPr id="20" name="矩形 19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20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863975" y="2095500"/>
            <a:ext cx="1143000" cy="1333500"/>
            <a:chOff x="2400" y="3300"/>
            <a:chExt cx="1800" cy="2100"/>
          </a:xfrm>
        </p:grpSpPr>
        <p:sp>
          <p:nvSpPr>
            <p:cNvPr id="26" name="矩形 25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5716270" y="2495550"/>
            <a:ext cx="609600" cy="533400"/>
          </a:xfrm>
          <a:prstGeom prst="rect">
            <a:avLst/>
          </a:prstGeom>
          <a:noFill/>
          <a:ln w="19050" cmpd="sng">
            <a:solidFill>
              <a:srgbClr val="6491C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8331200" y="2095500"/>
            <a:ext cx="1143000" cy="1333500"/>
            <a:chOff x="2400" y="3300"/>
            <a:chExt cx="1800" cy="2100"/>
          </a:xfrm>
        </p:grpSpPr>
        <p:sp>
          <p:nvSpPr>
            <p:cNvPr id="34" name="矩形 33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/>
          <p:cNvCxnSpPr/>
          <p:nvPr/>
        </p:nvCxnSpPr>
        <p:spPr>
          <a:xfrm>
            <a:off x="5182870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402705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371080" y="276225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95857" y="2619829"/>
          <a:ext cx="40894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2" imgW="292100" imgH="203200" progId="Equation.KSEE3">
                  <p:embed/>
                </p:oleObj>
              </mc:Choice>
              <mc:Fallback>
                <p:oleObj name="" r:id="rId12" imgW="2921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95857" y="2619829"/>
                        <a:ext cx="40894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07437" y="261982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4" imgW="279400" imgH="203200" progId="Equation.KSEE3">
                  <p:embed/>
                </p:oleObj>
              </mc:Choice>
              <mc:Fallback>
                <p:oleObj name="" r:id="rId14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07437" y="261982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74662" y="261982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16" imgW="279400" imgH="203200" progId="Equation.KSEE3">
                  <p:embed/>
                </p:oleObj>
              </mc:Choice>
              <mc:Fallback>
                <p:oleObj name="" r:id="rId16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974662" y="261982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87602" y="177527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8" imgW="292100" imgH="228600" progId="Equation.KSEE3">
                  <p:embed/>
                </p:oleObj>
              </mc:Choice>
              <mc:Fallback>
                <p:oleObj name="" r:id="rId18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287602" y="177527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02992" y="179305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20" imgW="292100" imgH="228600" progId="Equation.KSEE3">
                  <p:embed/>
                </p:oleObj>
              </mc:Choice>
              <mc:Fallback>
                <p:oleObj name="" r:id="rId20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02992" y="179305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70217" y="179305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22" imgW="292100" imgH="228600" progId="Equation.KSEE3">
                  <p:embed/>
                </p:oleObj>
              </mc:Choice>
              <mc:Fallback>
                <p:oleObj name="" r:id="rId22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970217" y="179305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65670" y="3420246"/>
          <a:ext cx="959485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24" imgW="685800" imgH="228600" progId="Equation.KSEE3">
                  <p:embed/>
                </p:oleObj>
              </mc:Choice>
              <mc:Fallback>
                <p:oleObj name="" r:id="rId24" imgW="6858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065670" y="3420246"/>
                        <a:ext cx="959485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11540" y="3411991"/>
          <a:ext cx="977265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26" imgW="698500" imgH="228600" progId="Equation.KSEE3">
                  <p:embed/>
                </p:oleObj>
              </mc:Choice>
              <mc:Fallback>
                <p:oleObj name="" r:id="rId26" imgW="6985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311540" y="3411991"/>
                        <a:ext cx="977265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98768" y="3429771"/>
          <a:ext cx="96012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685800" imgH="228600" progId="Equation.KSEE3">
                  <p:embed/>
                </p:oleObj>
              </mc:Choice>
              <mc:Fallback>
                <p:oleObj name="" r:id="rId28" imgW="6858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98768" y="3429771"/>
                        <a:ext cx="96012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85710" y="5189855"/>
          <a:ext cx="3925570" cy="90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30" imgW="2324100" imgH="533400" progId="Equation.KSEE3">
                  <p:embed/>
                </p:oleObj>
              </mc:Choice>
              <mc:Fallback>
                <p:oleObj name="" r:id="rId30" imgW="2324100" imgH="533400" progId="Equation.KSEE3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585710" y="5189855"/>
                        <a:ext cx="3925570" cy="901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新序列采样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Sampling a sequence from a trained RNN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690" y="2169160"/>
            <a:ext cx="6795135" cy="217995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9985" y="2258060"/>
          <a:ext cx="2856230" cy="49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384300" imgH="241300" progId="Equation.KSEE3">
                  <p:embed/>
                </p:oleObj>
              </mc:Choice>
              <mc:Fallback>
                <p:oleObj name="" r:id="rId2" imgW="13843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9985" y="2258060"/>
                        <a:ext cx="2856230" cy="49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84350" y="3028950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Training: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784350" y="4967605"/>
            <a:ext cx="172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Sampling:</a:t>
            </a:r>
            <a:endParaRPr lang="en-US" altLang="zh-CN" sz="2400"/>
          </a:p>
        </p:txBody>
      </p:sp>
      <p:grpSp>
        <p:nvGrpSpPr>
          <p:cNvPr id="17" name="组合 16"/>
          <p:cNvGrpSpPr/>
          <p:nvPr/>
        </p:nvGrpSpPr>
        <p:grpSpPr>
          <a:xfrm>
            <a:off x="4319905" y="4815840"/>
            <a:ext cx="1143000" cy="1333500"/>
            <a:chOff x="2400" y="3300"/>
            <a:chExt cx="1800" cy="2100"/>
          </a:xfrm>
        </p:grpSpPr>
        <p:sp>
          <p:nvSpPr>
            <p:cNvPr id="8" name="矩形 7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8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53305" y="6149340"/>
          <a:ext cx="710344" cy="30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4" imgW="508000" imgH="215900" progId="Equation.KSEE3">
                  <p:embed/>
                </p:oleObj>
              </mc:Choice>
              <mc:Fallback>
                <p:oleObj name="" r:id="rId4" imgW="5080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53305" y="6149340"/>
                        <a:ext cx="710344" cy="30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27034" y="5181101"/>
          <a:ext cx="72834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520700" imgH="215900" progId="Equation.KSEE3">
                  <p:embed/>
                </p:oleObj>
              </mc:Choice>
              <mc:Fallback>
                <p:oleObj name="" r:id="rId6" imgW="5207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7034" y="5181101"/>
                        <a:ext cx="72834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62732" y="4513398"/>
          <a:ext cx="39116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8" imgW="279400" imgH="228600" progId="Equation.KSEE3">
                  <p:embed/>
                </p:oleObj>
              </mc:Choice>
              <mc:Fallback>
                <p:oleObj name="" r:id="rId8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2732" y="4513398"/>
                        <a:ext cx="39116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02737" y="5340169"/>
          <a:ext cx="3733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0" imgW="266700" imgH="203200" progId="Equation.KSEE3">
                  <p:embed/>
                </p:oleObj>
              </mc:Choice>
              <mc:Fallback>
                <p:oleObj name="" r:id="rId10" imgW="2667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2737" y="5340169"/>
                        <a:ext cx="37338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5452745" y="4815840"/>
            <a:ext cx="1143000" cy="1333500"/>
            <a:chOff x="2400" y="3300"/>
            <a:chExt cx="1800" cy="2100"/>
          </a:xfrm>
        </p:grpSpPr>
        <p:sp>
          <p:nvSpPr>
            <p:cNvPr id="22" name="矩形 21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2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659880" y="4815840"/>
            <a:ext cx="1143000" cy="1333500"/>
            <a:chOff x="2400" y="3300"/>
            <a:chExt cx="1800" cy="2100"/>
          </a:xfrm>
        </p:grpSpPr>
        <p:sp>
          <p:nvSpPr>
            <p:cNvPr id="27" name="矩形 26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7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9766935" y="4815840"/>
            <a:ext cx="1143000" cy="1333500"/>
            <a:chOff x="2400" y="3300"/>
            <a:chExt cx="1800" cy="2100"/>
          </a:xfrm>
        </p:grpSpPr>
        <p:sp>
          <p:nvSpPr>
            <p:cNvPr id="34" name="矩形 33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/>
          <p:cNvCxnSpPr/>
          <p:nvPr/>
        </p:nvCxnSpPr>
        <p:spPr>
          <a:xfrm>
            <a:off x="7978775" y="548259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8806815" y="5482590"/>
            <a:ext cx="533400" cy="0"/>
          </a:xfrm>
          <a:prstGeom prst="straightConnector1">
            <a:avLst/>
          </a:prstGeom>
          <a:ln w="12700">
            <a:solidFill>
              <a:srgbClr val="6491C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91762" y="5340169"/>
          <a:ext cx="40894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2" imgW="292100" imgH="203200" progId="Equation.KSEE3">
                  <p:embed/>
                </p:oleObj>
              </mc:Choice>
              <mc:Fallback>
                <p:oleObj name="" r:id="rId12" imgW="2921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1762" y="5340169"/>
                        <a:ext cx="40894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03342" y="5340169"/>
          <a:ext cx="39116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4" imgW="279400" imgH="203200" progId="Equation.KSEE3">
                  <p:embed/>
                </p:oleObj>
              </mc:Choice>
              <mc:Fallback>
                <p:oleObj name="" r:id="rId14" imgW="2794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03342" y="5340169"/>
                        <a:ext cx="391160" cy="2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74837" y="5331279"/>
          <a:ext cx="462280" cy="30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16" imgW="330200" imgH="215900" progId="Equation.KSEE3">
                  <p:embed/>
                </p:oleObj>
              </mc:Choice>
              <mc:Fallback>
                <p:oleObj name="" r:id="rId16" imgW="330200" imgH="2159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374837" y="5331279"/>
                        <a:ext cx="462280" cy="30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507" y="449561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8" imgW="292100" imgH="228600" progId="Equation.KSEE3">
                  <p:embed/>
                </p:oleObj>
              </mc:Choice>
              <mc:Fallback>
                <p:oleObj name="" r:id="rId18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3507" y="449561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98897" y="4513398"/>
          <a:ext cx="40894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20" imgW="292100" imgH="228600" progId="Equation.KSEE3">
                  <p:embed/>
                </p:oleObj>
              </mc:Choice>
              <mc:Fallback>
                <p:oleObj name="" r:id="rId20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298897" y="4513398"/>
                        <a:ext cx="40894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70392" y="4504508"/>
          <a:ext cx="48006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22" imgW="342900" imgH="241300" progId="Equation.KSEE3">
                  <p:embed/>
                </p:oleObj>
              </mc:Choice>
              <mc:Fallback>
                <p:oleObj name="" r:id="rId22" imgW="342900" imgH="2413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70392" y="4504508"/>
                        <a:ext cx="480060" cy="337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0653" y="6149476"/>
          <a:ext cx="39116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24" imgW="279400" imgH="228600" progId="Equation.KSEE3">
                  <p:embed/>
                </p:oleObj>
              </mc:Choice>
              <mc:Fallback>
                <p:oleObj name="" r:id="rId24" imgW="2794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100653" y="6149476"/>
                        <a:ext cx="39116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1608" y="6132331"/>
          <a:ext cx="40894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26" imgW="292100" imgH="228600" progId="Equation.KSEE3">
                  <p:embed/>
                </p:oleObj>
              </mc:Choice>
              <mc:Fallback>
                <p:oleObj name="" r:id="rId26" imgW="292100" imgH="228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391608" y="6132331"/>
                        <a:ext cx="408940" cy="31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421193" y="6141221"/>
          <a:ext cx="586740" cy="3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419100" imgH="241300" progId="Equation.KSEE3">
                  <p:embed/>
                </p:oleObj>
              </mc:Choice>
              <mc:Fallback>
                <p:oleObj name="" r:id="rId28" imgW="419100" imgH="2413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421193" y="6141221"/>
                        <a:ext cx="586740" cy="337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任意多边形 63"/>
          <p:cNvSpPr/>
          <p:nvPr/>
        </p:nvSpPr>
        <p:spPr>
          <a:xfrm>
            <a:off x="7560310" y="4758055"/>
            <a:ext cx="1188085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5224145" y="4758690"/>
            <a:ext cx="1066800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6309995" y="4758055"/>
            <a:ext cx="1188085" cy="1448435"/>
          </a:xfrm>
          <a:custGeom>
            <a:avLst/>
            <a:gdLst>
              <a:gd name="connisteX0" fmla="*/ 0 w 1187962"/>
              <a:gd name="connsiteY0" fmla="*/ 53693 h 1448209"/>
              <a:gd name="connisteX1" fmla="*/ 177800 w 1187962"/>
              <a:gd name="connsiteY1" fmla="*/ 5433 h 1448209"/>
              <a:gd name="connisteX2" fmla="*/ 435610 w 1187962"/>
              <a:gd name="connsiteY2" fmla="*/ 29563 h 1448209"/>
              <a:gd name="connisteX3" fmla="*/ 508635 w 1187962"/>
              <a:gd name="connsiteY3" fmla="*/ 207363 h 1448209"/>
              <a:gd name="connisteX4" fmla="*/ 565150 w 1187962"/>
              <a:gd name="connsiteY4" fmla="*/ 715998 h 1448209"/>
              <a:gd name="connisteX5" fmla="*/ 621665 w 1187962"/>
              <a:gd name="connsiteY5" fmla="*/ 1410688 h 1448209"/>
              <a:gd name="connisteX6" fmla="*/ 1186815 w 1187962"/>
              <a:gd name="connsiteY6" fmla="*/ 1354173 h 1448209"/>
              <a:gd name="connisteX7" fmla="*/ 484505 w 1187962"/>
              <a:gd name="connsiteY7" fmla="*/ 1709138 h 14482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187962" h="1448210">
                <a:moveTo>
                  <a:pt x="0" y="53693"/>
                </a:moveTo>
                <a:cubicBezTo>
                  <a:pt x="30480" y="43533"/>
                  <a:pt x="90805" y="10513"/>
                  <a:pt x="177800" y="5433"/>
                </a:cubicBezTo>
                <a:cubicBezTo>
                  <a:pt x="264795" y="353"/>
                  <a:pt x="369570" y="-11077"/>
                  <a:pt x="435610" y="29563"/>
                </a:cubicBezTo>
                <a:cubicBezTo>
                  <a:pt x="501650" y="70203"/>
                  <a:pt x="482600" y="70203"/>
                  <a:pt x="508635" y="207363"/>
                </a:cubicBezTo>
                <a:cubicBezTo>
                  <a:pt x="534670" y="344523"/>
                  <a:pt x="542290" y="475333"/>
                  <a:pt x="565150" y="715998"/>
                </a:cubicBezTo>
                <a:cubicBezTo>
                  <a:pt x="588010" y="956663"/>
                  <a:pt x="497205" y="1283053"/>
                  <a:pt x="621665" y="1410688"/>
                </a:cubicBezTo>
                <a:cubicBezTo>
                  <a:pt x="746125" y="1538323"/>
                  <a:pt x="1214120" y="1294483"/>
                  <a:pt x="1186815" y="13541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0853420" y="4495800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&lt;EOS&gt;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4" grpId="0" animBg="1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Character-level language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9085" y="1358900"/>
            <a:ext cx="6488430" cy="575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5" y="3660775"/>
            <a:ext cx="7751445" cy="2712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9575" y="2015490"/>
            <a:ext cx="60864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Vocabulary=[a,b,...,z,A,B,...Z,  ,0,...,9]</a:t>
            </a:r>
            <a:endParaRPr lang="en-US" altLang="zh-CN" sz="280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2400" y="2898775"/>
          <a:ext cx="62420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79400" imgH="228600" progId="Equation.KSEE3">
                  <p:embed/>
                </p:oleObj>
              </mc:Choice>
              <mc:Fallback>
                <p:oleObj name="" r:id="rId3" imgW="279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2400" y="2898775"/>
                        <a:ext cx="62420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75170" y="2686685"/>
            <a:ext cx="3088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0070C0"/>
                </a:solidFill>
              </a:rPr>
              <a:t>Cats  average ......</a:t>
            </a:r>
            <a:endParaRPr lang="en-US" altLang="zh-CN" sz="2800">
              <a:solidFill>
                <a:srgbClr val="0070C0"/>
              </a:solidFill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2900" y="3202940"/>
          <a:ext cx="5518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279400" imgH="228600" progId="Equation.KSEE3">
                  <p:embed/>
                </p:oleObj>
              </mc:Choice>
              <mc:Fallback>
                <p:oleObj name="" r:id="rId5" imgW="279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2900" y="3202940"/>
                        <a:ext cx="5518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88835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92100" imgH="228600" progId="Equation.KSEE3">
                  <p:embed/>
                </p:oleObj>
              </mc:Choice>
              <mc:Fallback>
                <p:oleObj name="" r:id="rId7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88835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66050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9" imgW="292100" imgH="228600" progId="Equation.KSEE3">
                  <p:embed/>
                </p:oleObj>
              </mc:Choice>
              <mc:Fallback>
                <p:oleObj name="" r:id="rId9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66050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81670" y="3208655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1" imgW="292100" imgH="228600" progId="Equation.KSEE3">
                  <p:embed/>
                </p:oleObj>
              </mc:Choice>
              <mc:Fallback>
                <p:oleObj name="" r:id="rId11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81670" y="3208655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74430" y="3202940"/>
          <a:ext cx="577215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3" imgW="292100" imgH="228600" progId="Equation.KSEE3">
                  <p:embed/>
                </p:oleObj>
              </mc:Choice>
              <mc:Fallback>
                <p:oleObj name="" r:id="rId13" imgW="292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74430" y="3202940"/>
                        <a:ext cx="577215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22740" y="3409950"/>
          <a:ext cx="626745" cy="15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5" imgW="316865" imgH="76200" progId="Equation.KSEE3">
                  <p:embed/>
                </p:oleObj>
              </mc:Choice>
              <mc:Fallback>
                <p:oleObj name="" r:id="rId15" imgW="316865" imgH="76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222740" y="3409950"/>
                        <a:ext cx="626745" cy="15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Sequence generation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1840" y="1341120"/>
            <a:ext cx="1085088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29697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91800" cy="2211387"/>
          </a:xfrm>
        </p:spPr>
        <p:txBody>
          <a:bodyPr vert="horz" wrap="square" lIns="91436" tIns="45718" rIns="91436" bIns="45718" anchor="ctr"/>
          <a:lstStyle/>
          <a:p>
            <a:pPr algn="ctr">
              <a:buNone/>
            </a:pPr>
            <a:r>
              <a:rPr lang="zh-CN" altLang="en-US" sz="36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长序列循环神经网络</a:t>
            </a:r>
            <a:endParaRPr lang="en-US" altLang="x-none" sz="28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4300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BP的困难</a:t>
            </a:r>
            <a:endParaRPr lang="zh-CN" altLang="en-US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7289800" cy="4729163"/>
          </a:xfrm>
        </p:spPr>
        <p:txBody>
          <a:bodyPr vert="horz" wrap="square" lIns="91436" tIns="45718" rIns="91436" bIns="45718" anchor="t"/>
          <a:lstStyle/>
          <a:p>
            <a:r>
              <a:rPr lang="en-US" altLang="zh-CN" sz="2800"/>
              <a:t>The backward pass is linear</a:t>
            </a:r>
            <a:endParaRPr lang="en-US" altLang="zh-CN" sz="2800"/>
          </a:p>
          <a:p>
            <a:pPr lvl="1"/>
            <a:r>
              <a:rPr lang="en-US" altLang="zh-CN" sz="2400"/>
              <a:t>There is a big difference between the forward and backward passes.</a:t>
            </a:r>
            <a:endParaRPr lang="en-US" altLang="zh-CN" sz="2400"/>
          </a:p>
          <a:p>
            <a:pPr lvl="1"/>
            <a:r>
              <a:rPr lang="en-US" altLang="zh-CN" sz="2400"/>
              <a:t>In the forward pass we use squashing functions (like the logistic) to prevent the activity vectors from exploding.</a:t>
            </a:r>
            <a:endParaRPr lang="en-US" altLang="zh-CN" sz="2400"/>
          </a:p>
          <a:p>
            <a:pPr lvl="1"/>
            <a:r>
              <a:rPr lang="en-US" altLang="zh-CN" sz="2400"/>
              <a:t>The backward pass, is completely </a:t>
            </a:r>
            <a:r>
              <a:rPr lang="en-US" altLang="zh-CN" sz="2400">
                <a:solidFill>
                  <a:srgbClr val="FF0000"/>
                </a:solidFill>
              </a:rPr>
              <a:t>linear</a:t>
            </a:r>
            <a:r>
              <a:rPr lang="en-US" altLang="zh-CN" sz="2400"/>
              <a:t>. If you double the error derivatives at the final layer, all the error derivatives will double. </a:t>
            </a:r>
            <a:endParaRPr lang="en-US" altLang="zh-CN" sz="2400"/>
          </a:p>
          <a:p>
            <a:pPr lvl="2" algn="l"/>
            <a:r>
              <a:rPr lang="en-US" altLang="zh-CN" sz="2055"/>
              <a:t>The forward pass determines the slope of the linear function used for backpropagating through each neuron.</a:t>
            </a:r>
            <a:endParaRPr lang="en-US" altLang="zh-CN" sz="2055"/>
          </a:p>
        </p:txBody>
      </p:sp>
      <p:grpSp>
        <p:nvGrpSpPr>
          <p:cNvPr id="43012" name="组合 43011"/>
          <p:cNvGrpSpPr>
            <a:grpSpLocks noChangeAspect="1"/>
          </p:cNvGrpSpPr>
          <p:nvPr/>
        </p:nvGrpSpPr>
        <p:grpSpPr>
          <a:xfrm>
            <a:off x="7924800" y="1600200"/>
            <a:ext cx="3344863" cy="4435475"/>
            <a:chOff x="0" y="0"/>
            <a:chExt cx="4054" cy="5372"/>
          </a:xfrm>
        </p:grpSpPr>
        <p:sp>
          <p:nvSpPr>
            <p:cNvPr id="43013" name="Oval 36"/>
            <p:cNvSpPr>
              <a:spLocks noChangeAspect="1"/>
            </p:cNvSpPr>
            <p:nvPr/>
          </p:nvSpPr>
          <p:spPr>
            <a:xfrm>
              <a:off x="10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4" name="Oval 37"/>
            <p:cNvSpPr>
              <a:spLocks noChangeAspect="1"/>
            </p:cNvSpPr>
            <p:nvPr/>
          </p:nvSpPr>
          <p:spPr>
            <a:xfrm>
              <a:off x="1681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5" name="Oval 39"/>
            <p:cNvSpPr>
              <a:spLocks noChangeAspect="1"/>
            </p:cNvSpPr>
            <p:nvPr/>
          </p:nvSpPr>
          <p:spPr>
            <a:xfrm>
              <a:off x="3228" y="454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6" name="Oval 40"/>
            <p:cNvSpPr>
              <a:spLocks noChangeAspect="1"/>
            </p:cNvSpPr>
            <p:nvPr/>
          </p:nvSpPr>
          <p:spPr>
            <a:xfrm>
              <a:off x="10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7" name="Oval 41"/>
            <p:cNvSpPr>
              <a:spLocks noChangeAspect="1"/>
            </p:cNvSpPr>
            <p:nvPr/>
          </p:nvSpPr>
          <p:spPr>
            <a:xfrm>
              <a:off x="1681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8" name="Oval 42"/>
            <p:cNvSpPr>
              <a:spLocks noChangeAspect="1"/>
            </p:cNvSpPr>
            <p:nvPr/>
          </p:nvSpPr>
          <p:spPr>
            <a:xfrm>
              <a:off x="3228" y="2920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19" name="Straight Arrow Connector 44"/>
            <p:cNvCxnSpPr>
              <a:cxnSpLocks noChangeAspect="1"/>
              <a:stCxn id="43013" idx="7"/>
              <a:endCxn id="43017" idx="3"/>
            </p:cNvCxnSpPr>
            <p:nvPr/>
          </p:nvCxnSpPr>
          <p:spPr>
            <a:xfrm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0" name="Straight Arrow Connector 45"/>
            <p:cNvCxnSpPr>
              <a:cxnSpLocks noChangeAspect="1"/>
              <a:stCxn id="43014" idx="7"/>
              <a:endCxn id="43018" idx="3"/>
            </p:cNvCxnSpPr>
            <p:nvPr/>
          </p:nvCxnSpPr>
          <p:spPr>
            <a:xfrm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1" name="Straight Arrow Connector 46"/>
            <p:cNvCxnSpPr>
              <a:cxnSpLocks noChangeAspect="1"/>
              <a:stCxn id="43014" idx="0"/>
              <a:endCxn id="43017" idx="4"/>
            </p:cNvCxnSpPr>
            <p:nvPr/>
          </p:nvCxnSpPr>
          <p:spPr>
            <a:xfrm flipV="1">
              <a:off x="2094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2" name="Straight Arrow Connector 47"/>
            <p:cNvCxnSpPr>
              <a:cxnSpLocks noChangeAspect="1"/>
            </p:cNvCxnSpPr>
            <p:nvPr/>
          </p:nvCxnSpPr>
          <p:spPr>
            <a:xfrm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3" name="Straight Arrow Connector 48"/>
            <p:cNvCxnSpPr>
              <a:cxnSpLocks noChangeAspect="1"/>
              <a:stCxn id="43014" idx="1"/>
              <a:endCxn id="43016" idx="5"/>
            </p:cNvCxnSpPr>
            <p:nvPr/>
          </p:nvCxnSpPr>
          <p:spPr>
            <a:xfrm flipH="1" flipV="1">
              <a:off x="813" y="3625"/>
              <a:ext cx="989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4" name="Straight Arrow Connector 49"/>
            <p:cNvCxnSpPr>
              <a:cxnSpLocks noChangeAspect="1"/>
              <a:stCxn id="43015" idx="2"/>
              <a:endCxn id="43016" idx="6"/>
            </p:cNvCxnSpPr>
            <p:nvPr/>
          </p:nvCxnSpPr>
          <p:spPr>
            <a:xfrm flipH="1" flipV="1">
              <a:off x="934" y="3333"/>
              <a:ext cx="2293" cy="16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5" name="Straight Arrow Connector 50"/>
            <p:cNvCxnSpPr>
              <a:cxnSpLocks noChangeAspect="1"/>
              <a:stCxn id="43015" idx="1"/>
              <a:endCxn id="43017" idx="5"/>
            </p:cNvCxnSpPr>
            <p:nvPr/>
          </p:nvCxnSpPr>
          <p:spPr>
            <a:xfrm flipH="1" flipV="1">
              <a:off x="2387" y="3625"/>
              <a:ext cx="962" cy="1042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6" name="Straight Arrow Connector 51"/>
            <p:cNvCxnSpPr>
              <a:cxnSpLocks noChangeAspect="1"/>
              <a:stCxn id="43015" idx="0"/>
              <a:endCxn id="43018" idx="4"/>
            </p:cNvCxnSpPr>
            <p:nvPr/>
          </p:nvCxnSpPr>
          <p:spPr>
            <a:xfrm flipV="1">
              <a:off x="364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27" name="Straight Arrow Connector 52"/>
            <p:cNvCxnSpPr>
              <a:cxnSpLocks noChangeAspect="1"/>
              <a:stCxn id="43013" idx="0"/>
              <a:endCxn id="43016" idx="4"/>
            </p:cNvCxnSpPr>
            <p:nvPr/>
          </p:nvCxnSpPr>
          <p:spPr>
            <a:xfrm flipV="1">
              <a:off x="521" y="3746"/>
              <a:ext cx="1" cy="800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28" name="Oval 71"/>
            <p:cNvSpPr>
              <a:spLocks noChangeAspect="1"/>
            </p:cNvSpPr>
            <p:nvPr/>
          </p:nvSpPr>
          <p:spPr>
            <a:xfrm>
              <a:off x="10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29" name="Oval 72"/>
            <p:cNvSpPr>
              <a:spLocks noChangeAspect="1"/>
            </p:cNvSpPr>
            <p:nvPr/>
          </p:nvSpPr>
          <p:spPr>
            <a:xfrm>
              <a:off x="1681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30" name="Oval 73"/>
            <p:cNvSpPr>
              <a:spLocks noChangeAspect="1"/>
            </p:cNvSpPr>
            <p:nvPr/>
          </p:nvSpPr>
          <p:spPr>
            <a:xfrm>
              <a:off x="3228" y="1266"/>
              <a:ext cx="827" cy="827"/>
            </a:xfrm>
            <a:prstGeom prst="ellipse">
              <a:avLst/>
            </a:prstGeom>
            <a:gradFill rotWithShape="1">
              <a:gsLst>
                <a:gs pos="0">
                  <a:srgbClr val="3E7FCD">
                    <a:alpha val="100000"/>
                  </a:srgbClr>
                </a:gs>
                <a:gs pos="100000">
                  <a:srgbClr val="A3C2FF">
                    <a:alpha val="100000"/>
                  </a:srgbClr>
                </a:gs>
              </a:gsLst>
              <a:lin ang="16200000" scaled="1"/>
              <a:tileRect/>
            </a:gra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43031" name="Straight Arrow Connector 74"/>
            <p:cNvCxnSpPr>
              <a:cxnSpLocks noChangeAspect="1"/>
              <a:stCxn id="43016" idx="7"/>
              <a:endCxn id="43029" idx="3"/>
            </p:cNvCxnSpPr>
            <p:nvPr/>
          </p:nvCxnSpPr>
          <p:spPr>
            <a:xfrm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2" name="Straight Arrow Connector 75"/>
            <p:cNvCxnSpPr>
              <a:cxnSpLocks noChangeAspect="1"/>
              <a:stCxn id="43017" idx="7"/>
              <a:endCxn id="43030" idx="3"/>
            </p:cNvCxnSpPr>
            <p:nvPr/>
          </p:nvCxnSpPr>
          <p:spPr>
            <a:xfrm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3" name="Straight Arrow Connector 76"/>
            <p:cNvCxnSpPr>
              <a:cxnSpLocks noChangeAspect="1"/>
              <a:stCxn id="43017" idx="0"/>
              <a:endCxn id="43029" idx="4"/>
            </p:cNvCxnSpPr>
            <p:nvPr/>
          </p:nvCxnSpPr>
          <p:spPr>
            <a:xfrm flipV="1">
              <a:off x="2094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4" name="Straight Arrow Connector 77"/>
            <p:cNvCxnSpPr>
              <a:cxnSpLocks noChangeAspect="1"/>
              <a:stCxn id="43016" idx="6"/>
              <a:endCxn id="43030" idx="2"/>
            </p:cNvCxnSpPr>
            <p:nvPr/>
          </p:nvCxnSpPr>
          <p:spPr>
            <a:xfrm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5" name="Straight Arrow Connector 78"/>
            <p:cNvCxnSpPr>
              <a:cxnSpLocks noChangeAspect="1"/>
              <a:stCxn id="43017" idx="1"/>
              <a:endCxn id="43028" idx="5"/>
            </p:cNvCxnSpPr>
            <p:nvPr/>
          </p:nvCxnSpPr>
          <p:spPr>
            <a:xfrm flipH="1" flipV="1">
              <a:off x="813" y="197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6" name="Straight Arrow Connector 79"/>
            <p:cNvCxnSpPr>
              <a:cxnSpLocks noChangeAspect="1"/>
              <a:stCxn id="43018" idx="2"/>
              <a:endCxn id="43028" idx="6"/>
            </p:cNvCxnSpPr>
            <p:nvPr/>
          </p:nvCxnSpPr>
          <p:spPr>
            <a:xfrm flipH="1" flipV="1">
              <a:off x="934" y="168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7" name="Straight Arrow Connector 80"/>
            <p:cNvCxnSpPr>
              <a:cxnSpLocks noChangeAspect="1"/>
              <a:stCxn id="43018" idx="1"/>
              <a:endCxn id="43029" idx="5"/>
            </p:cNvCxnSpPr>
            <p:nvPr/>
          </p:nvCxnSpPr>
          <p:spPr>
            <a:xfrm flipH="1" flipV="1">
              <a:off x="2387" y="197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8" name="Straight Arrow Connector 81"/>
            <p:cNvCxnSpPr>
              <a:cxnSpLocks noChangeAspect="1"/>
              <a:stCxn id="43018" idx="0"/>
              <a:endCxn id="43030" idx="4"/>
            </p:cNvCxnSpPr>
            <p:nvPr/>
          </p:nvCxnSpPr>
          <p:spPr>
            <a:xfrm flipV="1">
              <a:off x="364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39" name="Straight Arrow Connector 82"/>
            <p:cNvCxnSpPr>
              <a:cxnSpLocks noChangeAspect="1"/>
              <a:stCxn id="43016" idx="0"/>
              <a:endCxn id="43028" idx="4"/>
            </p:cNvCxnSpPr>
            <p:nvPr/>
          </p:nvCxnSpPr>
          <p:spPr>
            <a:xfrm flipV="1">
              <a:off x="521" y="209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40" name="Freeform 101"/>
            <p:cNvSpPr>
              <a:spLocks noChangeAspect="1"/>
            </p:cNvSpPr>
            <p:nvPr/>
          </p:nvSpPr>
          <p:spPr>
            <a:xfrm>
              <a:off x="18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1" name="Freeform 102"/>
            <p:cNvSpPr>
              <a:spLocks noChangeAspect="1"/>
            </p:cNvSpPr>
            <p:nvPr/>
          </p:nvSpPr>
          <p:spPr>
            <a:xfrm>
              <a:off x="3361" y="1422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2" name="Freeform 103"/>
            <p:cNvSpPr>
              <a:spLocks noChangeAspect="1"/>
            </p:cNvSpPr>
            <p:nvPr/>
          </p:nvSpPr>
          <p:spPr>
            <a:xfrm>
              <a:off x="241" y="139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3" name="Freeform 104"/>
            <p:cNvSpPr>
              <a:spLocks noChangeAspect="1"/>
            </p:cNvSpPr>
            <p:nvPr/>
          </p:nvSpPr>
          <p:spPr>
            <a:xfrm>
              <a:off x="18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4" name="Freeform 105"/>
            <p:cNvSpPr>
              <a:spLocks noChangeAspect="1"/>
            </p:cNvSpPr>
            <p:nvPr/>
          </p:nvSpPr>
          <p:spPr>
            <a:xfrm>
              <a:off x="3414" y="3049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5" name="Freeform 106"/>
            <p:cNvSpPr>
              <a:spLocks noChangeAspect="1"/>
            </p:cNvSpPr>
            <p:nvPr/>
          </p:nvSpPr>
          <p:spPr>
            <a:xfrm>
              <a:off x="241" y="3076"/>
              <a:ext cx="546" cy="534"/>
            </a:xfrm>
            <a:custGeom>
              <a:avLst/>
              <a:gdLst>
                <a:gd name="txL" fmla="*/ 0 w 440266"/>
                <a:gd name="txT" fmla="*/ 0 h 312196"/>
                <a:gd name="txR" fmla="*/ 440266 w 440266"/>
                <a:gd name="txB" fmla="*/ 312196 h 312196"/>
              </a:gdLst>
              <a:ahLst/>
              <a:cxnLst>
                <a:cxn ang="0">
                  <a:pos x="0" y="307308"/>
                </a:cxn>
                <a:cxn ang="0">
                  <a:pos x="67733" y="307308"/>
                </a:cxn>
                <a:cxn ang="0">
                  <a:pos x="186266" y="256508"/>
                </a:cxn>
                <a:cxn ang="0">
                  <a:pos x="237066" y="121042"/>
                </a:cxn>
                <a:cxn ang="0">
                  <a:pos x="287866" y="36375"/>
                </a:cxn>
                <a:cxn ang="0">
                  <a:pos x="389466" y="2508"/>
                </a:cxn>
                <a:cxn ang="0">
                  <a:pos x="440266" y="2508"/>
                </a:cxn>
              </a:cxnLst>
              <a:rect l="txL" t="txT" r="txR" b="txB"/>
              <a:pathLst>
                <a:path w="440266" h="312196">
                  <a:moveTo>
                    <a:pt x="0" y="307308"/>
                  </a:moveTo>
                  <a:cubicBezTo>
                    <a:pt x="18344" y="311541"/>
                    <a:pt x="36689" y="315775"/>
                    <a:pt x="67733" y="307308"/>
                  </a:cubicBezTo>
                  <a:cubicBezTo>
                    <a:pt x="98777" y="298841"/>
                    <a:pt x="158044" y="287552"/>
                    <a:pt x="186266" y="256508"/>
                  </a:cubicBezTo>
                  <a:cubicBezTo>
                    <a:pt x="214488" y="225464"/>
                    <a:pt x="220133" y="157731"/>
                    <a:pt x="237066" y="121042"/>
                  </a:cubicBezTo>
                  <a:cubicBezTo>
                    <a:pt x="253999" y="84353"/>
                    <a:pt x="262466" y="56131"/>
                    <a:pt x="287866" y="36375"/>
                  </a:cubicBezTo>
                  <a:cubicBezTo>
                    <a:pt x="313266" y="16619"/>
                    <a:pt x="364066" y="8152"/>
                    <a:pt x="389466" y="2508"/>
                  </a:cubicBezTo>
                  <a:cubicBezTo>
                    <a:pt x="414866" y="-3137"/>
                    <a:pt x="440266" y="2508"/>
                    <a:pt x="440266" y="250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6" name="Oval 108"/>
            <p:cNvSpPr>
              <a:spLocks noChangeAspect="1"/>
            </p:cNvSpPr>
            <p:nvPr/>
          </p:nvSpPr>
          <p:spPr>
            <a:xfrm>
              <a:off x="308" y="354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7" name="Oval 109"/>
            <p:cNvSpPr>
              <a:spLocks noChangeAspect="1"/>
            </p:cNvSpPr>
            <p:nvPr/>
          </p:nvSpPr>
          <p:spPr>
            <a:xfrm>
              <a:off x="2071" y="339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8" name="Oval 110"/>
            <p:cNvSpPr>
              <a:spLocks noChangeAspect="1"/>
            </p:cNvSpPr>
            <p:nvPr/>
          </p:nvSpPr>
          <p:spPr>
            <a:xfrm flipV="1">
              <a:off x="3701" y="3124"/>
              <a:ext cx="96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49" name="Oval 111"/>
            <p:cNvSpPr>
              <a:spLocks noChangeAspect="1"/>
            </p:cNvSpPr>
            <p:nvPr/>
          </p:nvSpPr>
          <p:spPr>
            <a:xfrm>
              <a:off x="2101" y="155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0" name="Oval 113"/>
            <p:cNvSpPr>
              <a:spLocks noChangeAspect="1"/>
            </p:cNvSpPr>
            <p:nvPr/>
          </p:nvSpPr>
          <p:spPr>
            <a:xfrm>
              <a:off x="701" y="1366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51" name="Straight Connector 115"/>
            <p:cNvSpPr>
              <a:spLocks noChangeAspect="1"/>
            </p:cNvSpPr>
            <p:nvPr/>
          </p:nvSpPr>
          <p:spPr>
            <a:xfrm flipV="1">
              <a:off x="380" y="136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2" name="Straight Connector 120"/>
            <p:cNvSpPr>
              <a:spLocks noChangeAspect="1"/>
            </p:cNvSpPr>
            <p:nvPr/>
          </p:nvSpPr>
          <p:spPr>
            <a:xfrm flipV="1">
              <a:off x="0" y="3556"/>
              <a:ext cx="658" cy="72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3" name="Straight Connector 121"/>
            <p:cNvSpPr>
              <a:spLocks noChangeAspect="1"/>
            </p:cNvSpPr>
            <p:nvPr/>
          </p:nvSpPr>
          <p:spPr>
            <a:xfrm flipV="1">
              <a:off x="2071" y="1266"/>
              <a:ext cx="157" cy="58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4" name="Straight Connector 124"/>
            <p:cNvSpPr>
              <a:spLocks noChangeAspect="1"/>
            </p:cNvSpPr>
            <p:nvPr/>
          </p:nvSpPr>
          <p:spPr>
            <a:xfrm flipV="1">
              <a:off x="3611" y="1326"/>
              <a:ext cx="72" cy="69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5" name="Straight Connector 129"/>
            <p:cNvSpPr>
              <a:spLocks noChangeAspect="1"/>
            </p:cNvSpPr>
            <p:nvPr/>
          </p:nvSpPr>
          <p:spPr>
            <a:xfrm flipV="1">
              <a:off x="2001" y="3186"/>
              <a:ext cx="207" cy="53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3056" name="Straight Connector 131"/>
            <p:cNvSpPr>
              <a:spLocks noChangeAspect="1"/>
            </p:cNvSpPr>
            <p:nvPr/>
          </p:nvSpPr>
          <p:spPr>
            <a:xfrm flipV="1">
              <a:off x="3571" y="2920"/>
              <a:ext cx="353" cy="47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cxnSp>
          <p:nvCxnSpPr>
            <p:cNvPr id="43057" name="Straight Arrow Connector 134"/>
            <p:cNvCxnSpPr>
              <a:cxnSpLocks noChangeAspect="1"/>
            </p:cNvCxnSpPr>
            <p:nvPr/>
          </p:nvCxnSpPr>
          <p:spPr>
            <a:xfrm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8" name="Straight Arrow Connector 135"/>
            <p:cNvCxnSpPr>
              <a:cxnSpLocks noChangeAspect="1"/>
            </p:cNvCxnSpPr>
            <p:nvPr/>
          </p:nvCxnSpPr>
          <p:spPr>
            <a:xfrm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59" name="Straight Arrow Connector 136"/>
            <p:cNvCxnSpPr>
              <a:cxnSpLocks noChangeAspect="1"/>
            </p:cNvCxnSpPr>
            <p:nvPr/>
          </p:nvCxnSpPr>
          <p:spPr>
            <a:xfrm flipV="1">
              <a:off x="2094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0" name="Straight Arrow Connector 137"/>
            <p:cNvCxnSpPr>
              <a:cxnSpLocks noChangeAspect="1"/>
            </p:cNvCxnSpPr>
            <p:nvPr/>
          </p:nvCxnSpPr>
          <p:spPr>
            <a:xfrm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1" name="Straight Arrow Connector 138"/>
            <p:cNvCxnSpPr>
              <a:cxnSpLocks noChangeAspect="1"/>
            </p:cNvCxnSpPr>
            <p:nvPr/>
          </p:nvCxnSpPr>
          <p:spPr>
            <a:xfrm flipH="1" flipV="1">
              <a:off x="813" y="292"/>
              <a:ext cx="989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2" name="Straight Arrow Connector 139"/>
            <p:cNvCxnSpPr>
              <a:cxnSpLocks noChangeAspect="1"/>
            </p:cNvCxnSpPr>
            <p:nvPr/>
          </p:nvCxnSpPr>
          <p:spPr>
            <a:xfrm flipH="1" flipV="1">
              <a:off x="934" y="0"/>
              <a:ext cx="2293" cy="1653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3" name="Straight Arrow Connector 140"/>
            <p:cNvCxnSpPr>
              <a:cxnSpLocks noChangeAspect="1"/>
            </p:cNvCxnSpPr>
            <p:nvPr/>
          </p:nvCxnSpPr>
          <p:spPr>
            <a:xfrm flipH="1" flipV="1">
              <a:off x="2387" y="292"/>
              <a:ext cx="962" cy="1069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4" name="Straight Arrow Connector 141"/>
            <p:cNvCxnSpPr>
              <a:cxnSpLocks noChangeAspect="1"/>
            </p:cNvCxnSpPr>
            <p:nvPr/>
          </p:nvCxnSpPr>
          <p:spPr>
            <a:xfrm flipV="1">
              <a:off x="364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cxnSp>
          <p:nvCxnSpPr>
            <p:cNvPr id="43065" name="Straight Arrow Connector 142"/>
            <p:cNvCxnSpPr>
              <a:cxnSpLocks noChangeAspect="1"/>
            </p:cNvCxnSpPr>
            <p:nvPr/>
          </p:nvCxnSpPr>
          <p:spPr>
            <a:xfrm flipV="1">
              <a:off x="521" y="413"/>
              <a:ext cx="1" cy="827"/>
            </a:xfrm>
            <a:prstGeom prst="straightConnector1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arrow" w="med" len="med"/>
            </a:ln>
          </p:spPr>
        </p:cxnSp>
        <p:sp>
          <p:nvSpPr>
            <p:cNvPr id="43066" name="Oval 143"/>
            <p:cNvSpPr>
              <a:spLocks noChangeAspect="1"/>
            </p:cNvSpPr>
            <p:nvPr/>
          </p:nvSpPr>
          <p:spPr>
            <a:xfrm>
              <a:off x="3618" y="1663"/>
              <a:ext cx="72" cy="72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lIns="90170" tIns="46990" rIns="90170" bIns="46990" anchor="ctr"/>
            <a:lstStyle/>
            <a:p>
              <a:pPr lvl="0" algn="ctr">
                <a:lnSpc>
                  <a:spcPct val="100000"/>
                </a:lnSpc>
              </a:pPr>
              <a:endParaRPr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89990" y="5758180"/>
          <a:ext cx="5030470" cy="92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616200" imgH="482600" progId="Equation.KSEE3">
                  <p:embed/>
                </p:oleObj>
              </mc:Choice>
              <mc:Fallback>
                <p:oleObj name="" r:id="rId1" imgW="2616200" imgH="482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9990" y="5758180"/>
                        <a:ext cx="5030470" cy="927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梯度的膨胀或消散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如果向后传播很多层，梯度</a:t>
            </a:r>
            <a:endParaRPr lang="zh-CN" altLang="en-US"/>
          </a:p>
          <a:p>
            <a:pPr lvl="1"/>
            <a:r>
              <a:rPr lang="zh-CN" altLang="en-US"/>
              <a:t>If the weights are  small, the gradients shrink exponentially.</a:t>
            </a:r>
            <a:endParaRPr lang="zh-CN" altLang="en-US"/>
          </a:p>
          <a:p>
            <a:pPr lvl="1"/>
            <a:r>
              <a:rPr lang="zh-CN" altLang="en-US"/>
              <a:t>If the weights are big, the gradients grow exponentially.</a:t>
            </a:r>
            <a:endParaRPr lang="zh-CN" altLang="en-US"/>
          </a:p>
          <a:p>
            <a:r>
              <a:rPr lang="zh-CN" altLang="en-US"/>
              <a:t>训练长序列 (100 time steps) RNN中，梯度很容易膨胀或消散</a:t>
            </a:r>
            <a:endParaRPr lang="zh-CN" altLang="en-US"/>
          </a:p>
          <a:p>
            <a:pPr lvl="1"/>
            <a:r>
              <a:rPr lang="zh-CN" altLang="en-US"/>
              <a:t>Avoid this by initializing the weights very carefully.</a:t>
            </a:r>
            <a:endParaRPr lang="zh-CN" altLang="en-US"/>
          </a:p>
          <a:p>
            <a:r>
              <a:rPr lang="zh-CN" altLang="en-US"/>
              <a:t>即使好的初始化，也难以检测当前目标输出对很多步之前的输入的依赖关系</a:t>
            </a:r>
            <a:endParaRPr lang="zh-CN" altLang="en-US"/>
          </a:p>
          <a:p>
            <a:pPr lvl="1"/>
            <a:r>
              <a:rPr lang="zh-CN" altLang="en-US"/>
              <a:t>So RNNs have difficulty dealing with long-range dependencies.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885" y="1254125"/>
            <a:ext cx="541528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循环神经网络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Vanishing gradients with RNNs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60195" y="1402715"/>
            <a:ext cx="72523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The cat, which already ate ……, was full.</a:t>
            </a:r>
            <a:endParaRPr lang="zh-CN" altLang="en-US" sz="2800"/>
          </a:p>
          <a:p>
            <a:r>
              <a:rPr lang="zh-CN" altLang="en-US" sz="2800"/>
              <a:t>The cats, which ate ……, were full.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4526280"/>
            <a:ext cx="7606030" cy="1415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1730" y="6140450"/>
            <a:ext cx="5143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</a:rPr>
              <a:t>梯度修剪 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</a:rPr>
              <a:t>Gradient Clipping</a:t>
            </a:r>
            <a:endParaRPr lang="en-US" altLang="zh-CN" sz="28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140" y="2289810"/>
            <a:ext cx="7387590" cy="2452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0195" y="6140450"/>
            <a:ext cx="34023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0070C0"/>
                </a:solidFill>
              </a:rPr>
              <a:t>Exploding gradients.</a:t>
            </a:r>
            <a:endParaRPr lang="en-US" altLang="zh-CN" sz="2800">
              <a:solidFill>
                <a:srgbClr val="0070C0"/>
              </a:solidFill>
            </a:endParaRPr>
          </a:p>
        </p:txBody>
      </p:sp>
      <p:cxnSp>
        <p:nvCxnSpPr>
          <p:cNvPr id="9" name="直接箭头连接符 8"/>
          <p:cNvCxnSpPr>
            <a:stCxn id="8" idx="1"/>
            <a:endCxn id="3" idx="3"/>
          </p:cNvCxnSpPr>
          <p:nvPr/>
        </p:nvCxnSpPr>
        <p:spPr>
          <a:xfrm flipH="1">
            <a:off x="4962525" y="6401435"/>
            <a:ext cx="1259205" cy="0"/>
          </a:xfrm>
          <a:prstGeom prst="straightConnector1">
            <a:avLst/>
          </a:prstGeom>
          <a:ln w="28575" cmpd="sng">
            <a:solidFill>
              <a:srgbClr val="6491C1"/>
            </a:solidFill>
            <a:prstDash val="soli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GRU单元（Gated Recurrent Unit（GRU））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RNN Unit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905" y="1855470"/>
            <a:ext cx="6991985" cy="3147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35" y="5880735"/>
            <a:ext cx="4843145" cy="31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40" y="6449060"/>
            <a:ext cx="6434455" cy="40005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499235" y="2531110"/>
            <a:ext cx="1676400" cy="1333500"/>
            <a:chOff x="2400" y="3300"/>
            <a:chExt cx="2640" cy="2100"/>
          </a:xfrm>
        </p:grpSpPr>
        <p:sp>
          <p:nvSpPr>
            <p:cNvPr id="26" name="矩形 25"/>
            <p:cNvSpPr/>
            <p:nvPr/>
          </p:nvSpPr>
          <p:spPr>
            <a:xfrm>
              <a:off x="3240" y="3930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24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3720" y="477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727" y="3300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4200" y="4350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4256405"/>
            <a:ext cx="3867150" cy="44767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1880" y="3702050"/>
          <a:ext cx="55372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266700" imgH="203200" progId="Equation.KSEE3">
                  <p:embed/>
                </p:oleObj>
              </mc:Choice>
              <mc:Fallback>
                <p:oleObj name="" r:id="rId5" imgW="2667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1880" y="3702050"/>
                        <a:ext cx="55372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8228" y="2230120"/>
          <a:ext cx="581025" cy="47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7" imgW="279400" imgH="228600" progId="Equation.KSEE3">
                  <p:embed/>
                </p:oleObj>
              </mc:Choice>
              <mc:Fallback>
                <p:oleObj name="" r:id="rId7" imgW="279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8228" y="2230120"/>
                        <a:ext cx="581025" cy="475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84793" y="2774633"/>
          <a:ext cx="55562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9" imgW="266700" imgH="203200" progId="Equation.KSEE3">
                  <p:embed/>
                </p:oleObj>
              </mc:Choice>
              <mc:Fallback>
                <p:oleObj name="" r:id="rId9" imgW="2667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4793" y="2774633"/>
                        <a:ext cx="555625" cy="42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90955" y="2774633"/>
          <a:ext cx="741680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355600" imgH="203200" progId="Equation.KSEE3">
                  <p:embed/>
                </p:oleObj>
              </mc:Choice>
              <mc:Fallback>
                <p:oleObj name="" r:id="rId11" imgW="3556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0955" y="2774633"/>
                        <a:ext cx="741680" cy="42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406525"/>
            <a:ext cx="11379200" cy="4729163"/>
          </a:xfrm>
        </p:spPr>
        <p:txBody>
          <a:bodyPr/>
          <a:p>
            <a:r>
              <a:rPr lang="en-US" altLang="zh-CN"/>
              <a:t>GRU(simplified)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760" y="5965825"/>
            <a:ext cx="4617085" cy="299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2221865"/>
            <a:ext cx="4648200" cy="280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91375" y="1768475"/>
            <a:ext cx="193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 --- memory cell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1870" y="2325370"/>
          <a:ext cx="1278890" cy="40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647700" imgH="203200" progId="Equation.KSEE3">
                  <p:embed/>
                </p:oleObj>
              </mc:Choice>
              <mc:Fallback>
                <p:oleObj name="" r:id="rId3" imgW="647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1870" y="2325370"/>
                        <a:ext cx="1278890" cy="40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60285" y="2889885"/>
          <a:ext cx="386524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1892300" imgH="241300" progId="Equation.KSEE3">
                  <p:embed/>
                </p:oleObj>
              </mc:Choice>
              <mc:Fallback>
                <p:oleObj name="" r:id="rId5" imgW="18923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0285" y="2889885"/>
                        <a:ext cx="386524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1870" y="431546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638300" imgH="241300" progId="Equation.KSEE3">
                  <p:embed/>
                </p:oleObj>
              </mc:Choice>
              <mc:Fallback>
                <p:oleObj name="" r:id="rId7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41870" y="431546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60285" y="357759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892300" imgH="241300" progId="Equation.KSEE3">
                  <p:embed/>
                </p:oleObj>
              </mc:Choice>
              <mc:Fallback>
                <p:oleObj name="" r:id="rId9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0285" y="357759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Gated Recurrent Unit（GRU）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Full GRU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785" y="2085340"/>
            <a:ext cx="4599305" cy="3215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70" y="5826760"/>
            <a:ext cx="4617085" cy="29972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96353" y="2357120"/>
          <a:ext cx="435864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133600" imgH="241300" progId="Equation.KSEE3">
                  <p:embed/>
                </p:oleObj>
              </mc:Choice>
              <mc:Fallback>
                <p:oleObj name="" r:id="rId5" imgW="21336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6353" y="2357120"/>
                        <a:ext cx="435864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96670" y="308737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638300" imgH="241300" progId="Equation.KSEE3">
                  <p:embed/>
                </p:oleObj>
              </mc:Choice>
              <mc:Fallback>
                <p:oleObj name="" r:id="rId7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6670" y="308737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3779838"/>
          <a:ext cx="300545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612900" imgH="228600" progId="Equation.KSEE3">
                  <p:embed/>
                </p:oleObj>
              </mc:Choice>
              <mc:Fallback>
                <p:oleObj name="" r:id="rId9" imgW="1612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0165" y="3779838"/>
                        <a:ext cx="300545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4347210"/>
          <a:ext cx="388366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1" imgW="1892300" imgH="241300" progId="Equation.KSEE3">
                  <p:embed/>
                </p:oleObj>
              </mc:Choice>
              <mc:Fallback>
                <p:oleObj name="" r:id="rId11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0165" y="4347210"/>
                        <a:ext cx="388366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Long Short Term Memory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, LSTM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解决了RNN长期(like hundreds of time steps)记忆的问题</a:t>
            </a:r>
            <a:endParaRPr lang="zh-CN" altLang="en-US"/>
          </a:p>
          <a:p>
            <a:pPr lvl="1"/>
            <a:r>
              <a:rPr lang="zh-CN" altLang="en-US"/>
              <a:t>Hochreiter &amp; Schmidhuber (1997)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LSTM是一个存储单元，使用logistic和linear单元执行乘法运算</a:t>
            </a:r>
            <a:endParaRPr lang="zh-CN" altLang="en-US"/>
          </a:p>
          <a:p>
            <a:pPr lvl="1"/>
            <a:r>
              <a:rPr lang="zh-CN" altLang="en-US"/>
              <a:t>Information gets into the cell whenever its “write” gate is on.</a:t>
            </a:r>
            <a:endParaRPr lang="zh-CN" altLang="en-US"/>
          </a:p>
          <a:p>
            <a:pPr lvl="1"/>
            <a:r>
              <a:rPr lang="zh-CN" altLang="en-US"/>
              <a:t>Information stays in the cell so long as its “keep/forget” gate is on.</a:t>
            </a:r>
            <a:endParaRPr lang="zh-CN" altLang="en-US"/>
          </a:p>
          <a:p>
            <a:pPr lvl="1"/>
            <a:r>
              <a:rPr lang="zh-CN" altLang="en-US"/>
              <a:t>Information can be read from the cell by turning on its “read” gate.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  <a:sym typeface="+mn-ea"/>
              </a:rPr>
              <a:t>记忆单元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(Memory Cell)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79855"/>
            <a:ext cx="5986780" cy="4729480"/>
          </a:xfrm>
        </p:spPr>
        <p:txBody>
          <a:bodyPr/>
          <a:p>
            <a:pPr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T</a:t>
            </a:r>
            <a:r>
              <a:rPr 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o preserve information for a long time in the activities of an RNN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A linear unit that has a self-link with a weight of 1 will maintain its state.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stored in the cell by activating its write gate.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Information is retrieved by activating the read gate.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+mn-ea"/>
            </a:endParaRPr>
          </a:p>
          <a:p>
            <a:pPr lvl="1" algn="l" defTabSz="457200" fontAlgn="auto"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We can </a:t>
            </a:r>
            <a:r>
              <a:rPr lang="en-US" sz="240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backpropagate</a:t>
            </a:r>
            <a:r>
              <a:rPr lang="en-US" sz="240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+mn-ea"/>
              </a:rPr>
              <a:t> through this circuit because logistics are have nice derivatives.</a:t>
            </a:r>
            <a:endParaRPr lang="en-US" altLang="en-US" sz="240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74" name="Oval 4"/>
          <p:cNvSpPr/>
          <p:nvPr/>
        </p:nvSpPr>
        <p:spPr>
          <a:xfrm>
            <a:off x="8849784" y="3191511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75" name="Straight Arrow Connector 6"/>
          <p:cNvCxnSpPr>
            <a:endCxn id="74" idx="3"/>
          </p:cNvCxnSpPr>
          <p:nvPr/>
        </p:nvCxnSpPr>
        <p:spPr>
          <a:xfrm flipV="1">
            <a:off x="8433647" y="4211744"/>
            <a:ext cx="588433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6" name="Straight Arrow Connector 7"/>
          <p:cNvCxnSpPr>
            <a:stCxn id="74" idx="5"/>
          </p:cNvCxnSpPr>
          <p:nvPr/>
        </p:nvCxnSpPr>
        <p:spPr>
          <a:xfrm>
            <a:off x="9852449" y="4211744"/>
            <a:ext cx="510116" cy="1246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77" name="TextBox 11"/>
          <p:cNvSpPr txBox="1"/>
          <p:nvPr/>
        </p:nvSpPr>
        <p:spPr>
          <a:xfrm>
            <a:off x="9853084" y="5382260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output to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TextBox 12"/>
          <p:cNvSpPr txBox="1"/>
          <p:nvPr/>
        </p:nvSpPr>
        <p:spPr>
          <a:xfrm>
            <a:off x="7188200" y="5405544"/>
            <a:ext cx="2023533" cy="91186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input from rest of RNN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9" name="Oval 13"/>
          <p:cNvSpPr/>
          <p:nvPr/>
        </p:nvSpPr>
        <p:spPr>
          <a:xfrm>
            <a:off x="10720917" y="4038177"/>
            <a:ext cx="1174749" cy="1107016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0" name="Oval 14"/>
          <p:cNvSpPr/>
          <p:nvPr/>
        </p:nvSpPr>
        <p:spPr>
          <a:xfrm>
            <a:off x="6877051" y="4036060"/>
            <a:ext cx="1174749" cy="1107017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10864851" y="4097444"/>
            <a:ext cx="1371600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read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2" name="TextBox 19"/>
          <p:cNvSpPr txBox="1"/>
          <p:nvPr/>
        </p:nvSpPr>
        <p:spPr>
          <a:xfrm>
            <a:off x="7020984" y="4069927"/>
            <a:ext cx="1166283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write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3" name="Oval 20"/>
          <p:cNvSpPr/>
          <p:nvPr/>
        </p:nvSpPr>
        <p:spPr>
          <a:xfrm>
            <a:off x="8849784" y="1290744"/>
            <a:ext cx="1174749" cy="1104900"/>
          </a:xfrm>
          <a:prstGeom prst="ellipse">
            <a:avLst/>
          </a:prstGeom>
          <a:solidFill>
            <a:srgbClr val="EEECE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Box 21"/>
          <p:cNvSpPr txBox="1"/>
          <p:nvPr/>
        </p:nvSpPr>
        <p:spPr>
          <a:xfrm>
            <a:off x="8966200" y="1324611"/>
            <a:ext cx="1581151" cy="911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keep gate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5" name="Curved Connector 23"/>
          <p:cNvCxnSpPr>
            <a:stCxn id="74" idx="2"/>
            <a:endCxn id="74" idx="6"/>
          </p:cNvCxnSpPr>
          <p:nvPr/>
        </p:nvCxnSpPr>
        <p:spPr>
          <a:xfrm rot="10800000" flipH="1">
            <a:off x="8849995" y="3820795"/>
            <a:ext cx="1174750" cy="3175"/>
          </a:xfrm>
          <a:prstGeom prst="curvedConnector5">
            <a:avLst>
              <a:gd name="adj1" fmla="val -20270"/>
              <a:gd name="adj2" fmla="val 25040000"/>
              <a:gd name="adj3" fmla="val 120270"/>
            </a:avLst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6" name="Isosceles Triangle 28"/>
          <p:cNvSpPr/>
          <p:nvPr/>
        </p:nvSpPr>
        <p:spPr>
          <a:xfrm>
            <a:off x="9283277" y="2750185"/>
            <a:ext cx="315383" cy="277284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Isosceles Triangle 29"/>
          <p:cNvSpPr/>
          <p:nvPr/>
        </p:nvSpPr>
        <p:spPr>
          <a:xfrm rot="4072946">
            <a:off x="10136717" y="4645660"/>
            <a:ext cx="283633" cy="26881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8" name="Isosceles Triangle 30"/>
          <p:cNvSpPr/>
          <p:nvPr/>
        </p:nvSpPr>
        <p:spPr>
          <a:xfrm rot="-4055934">
            <a:off x="8401051" y="4647777"/>
            <a:ext cx="328083" cy="281516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p>
            <a:pPr algn="ctr"/>
            <a:endParaRPr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Straight Connector 32"/>
          <p:cNvCxnSpPr/>
          <p:nvPr/>
        </p:nvCxnSpPr>
        <p:spPr>
          <a:xfrm flipV="1">
            <a:off x="10403417" y="4598247"/>
            <a:ext cx="317500" cy="1384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0" name="Straight Connector 36"/>
          <p:cNvCxnSpPr>
            <a:stCxn id="80" idx="6"/>
            <a:endCxn id="88" idx="0"/>
          </p:cNvCxnSpPr>
          <p:nvPr/>
        </p:nvCxnSpPr>
        <p:spPr>
          <a:xfrm>
            <a:off x="8051800" y="4589780"/>
            <a:ext cx="383540" cy="14478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1" name="Straight Connector 43"/>
          <p:cNvCxnSpPr>
            <a:stCxn id="86" idx="0"/>
            <a:endCxn id="83" idx="4"/>
          </p:cNvCxnSpPr>
          <p:nvPr/>
        </p:nvCxnSpPr>
        <p:spPr>
          <a:xfrm flipH="1" flipV="1">
            <a:off x="9437371" y="2395855"/>
            <a:ext cx="3810" cy="35433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92" name="TextBox 46"/>
          <p:cNvSpPr txBox="1"/>
          <p:nvPr/>
        </p:nvSpPr>
        <p:spPr>
          <a:xfrm>
            <a:off x="8917517" y="3453977"/>
            <a:ext cx="1244600" cy="501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665">
                <a:latin typeface="Arial" panose="020B0604020202020204" pitchFamily="34" charset="0"/>
                <a:cs typeface="Arial" panose="020B0604020202020204" pitchFamily="34" charset="0"/>
              </a:rPr>
              <a:t> 1.73</a:t>
            </a:r>
            <a:endParaRPr lang="en-US" altLang="zh-CN" sz="2665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3" name="Straight Arrow Connector 47"/>
          <p:cNvCxnSpPr>
            <a:endCxn id="83" idx="2"/>
          </p:cNvCxnSpPr>
          <p:nvPr/>
        </p:nvCxnSpPr>
        <p:spPr>
          <a:xfrm>
            <a:off x="7698317" y="1918758"/>
            <a:ext cx="1151467" cy="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4" name="Straight Arrow Connector 50"/>
          <p:cNvCxnSpPr>
            <a:endCxn id="80" idx="0"/>
          </p:cNvCxnSpPr>
          <p:nvPr/>
        </p:nvCxnSpPr>
        <p:spPr>
          <a:xfrm>
            <a:off x="7464214" y="2991909"/>
            <a:ext cx="0" cy="1119716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5" name="Straight Arrow Connector 54"/>
          <p:cNvCxnSpPr>
            <a:endCxn id="79" idx="0"/>
          </p:cNvCxnSpPr>
          <p:nvPr/>
        </p:nvCxnSpPr>
        <p:spPr>
          <a:xfrm>
            <a:off x="11308081" y="3027892"/>
            <a:ext cx="0" cy="1085851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headEnd type="none" w="med" len="med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/>
      <p:bldP spid="82" grpId="0"/>
      <p:bldP spid="83" grpId="0" bldLvl="0" animBg="1"/>
      <p:bldP spid="84" grpId="0"/>
      <p:bldP spid="86" grpId="0" bldLvl="0" animBg="1"/>
      <p:bldP spid="87" grpId="0" bldLvl="0" animBg="1"/>
      <p:bldP spid="88" grpId="0" bldLvl="0" animBg="1"/>
      <p:bldP spid="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48129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Backpropagation through a memory cell</a:t>
            </a:r>
            <a:endParaRPr lang="en-US" altLang="zh-CN"/>
          </a:p>
        </p:txBody>
      </p:sp>
      <p:sp>
        <p:nvSpPr>
          <p:cNvPr id="48131" name="Oval 4"/>
          <p:cNvSpPr/>
          <p:nvPr/>
        </p:nvSpPr>
        <p:spPr>
          <a:xfrm>
            <a:off x="8821738" y="311626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32" name="Straight Arrow Connector 5"/>
          <p:cNvCxnSpPr/>
          <p:nvPr/>
        </p:nvCxnSpPr>
        <p:spPr>
          <a:xfrm flipV="1">
            <a:off x="8950325" y="3822700"/>
            <a:ext cx="1588" cy="1138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33" name="Straight Arrow Connector 6"/>
          <p:cNvCxnSpPr/>
          <p:nvPr/>
        </p:nvCxnSpPr>
        <p:spPr>
          <a:xfrm>
            <a:off x="9572625" y="3824288"/>
            <a:ext cx="1588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34" name="Oval 7"/>
          <p:cNvSpPr/>
          <p:nvPr/>
        </p:nvSpPr>
        <p:spPr>
          <a:xfrm>
            <a:off x="9812338" y="3884613"/>
            <a:ext cx="881062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5" name="Oval 8"/>
          <p:cNvSpPr/>
          <p:nvPr/>
        </p:nvSpPr>
        <p:spPr>
          <a:xfrm>
            <a:off x="786765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6" name="TextBox 9"/>
          <p:cNvSpPr/>
          <p:nvPr/>
        </p:nvSpPr>
        <p:spPr>
          <a:xfrm>
            <a:off x="9901238" y="3863975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TextBox 10"/>
          <p:cNvSpPr/>
          <p:nvPr/>
        </p:nvSpPr>
        <p:spPr>
          <a:xfrm>
            <a:off x="7931150" y="3889375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38" name="Oval 11"/>
          <p:cNvSpPr/>
          <p:nvPr/>
        </p:nvSpPr>
        <p:spPr>
          <a:xfrm>
            <a:off x="7229475" y="23336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9" name="TextBox 12"/>
          <p:cNvSpPr/>
          <p:nvPr/>
        </p:nvSpPr>
        <p:spPr>
          <a:xfrm>
            <a:off x="7316788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40" name="Isosceles Triangle 14"/>
          <p:cNvSpPr/>
          <p:nvPr/>
        </p:nvSpPr>
        <p:spPr>
          <a:xfrm>
            <a:off x="7556500" y="3327400"/>
            <a:ext cx="236538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1" name="Isosceles Triangle 15"/>
          <p:cNvSpPr/>
          <p:nvPr/>
        </p:nvSpPr>
        <p:spPr>
          <a:xfrm rot="5400000">
            <a:off x="9582150" y="4206875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2" name="Isosceles Triangle 16"/>
          <p:cNvSpPr/>
          <p:nvPr/>
        </p:nvSpPr>
        <p:spPr>
          <a:xfrm rot="16200000">
            <a:off x="8712200" y="4206875"/>
            <a:ext cx="247650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43" name="Straight Connector 19"/>
          <p:cNvSpPr/>
          <p:nvPr/>
        </p:nvSpPr>
        <p:spPr>
          <a:xfrm flipH="1" flipV="1">
            <a:off x="7669213" y="3162300"/>
            <a:ext cx="4762" cy="16510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144" name="TextBox 20"/>
          <p:cNvSpPr/>
          <p:nvPr/>
        </p:nvSpPr>
        <p:spPr>
          <a:xfrm>
            <a:off x="8870950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45" name="Straight Arrow Connector 21"/>
          <p:cNvCxnSpPr/>
          <p:nvPr/>
        </p:nvCxnSpPr>
        <p:spPr>
          <a:xfrm flipH="1">
            <a:off x="7669213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6" name="Straight Arrow Connector 22"/>
          <p:cNvCxnSpPr/>
          <p:nvPr/>
        </p:nvCxnSpPr>
        <p:spPr>
          <a:xfrm flipV="1">
            <a:off x="8307388" y="4730750"/>
            <a:ext cx="1587" cy="4667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47" name="Straight Arrow Connector 23"/>
          <p:cNvCxnSpPr/>
          <p:nvPr/>
        </p:nvCxnSpPr>
        <p:spPr>
          <a:xfrm>
            <a:off x="10252075" y="4714875"/>
            <a:ext cx="1588" cy="61912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48" name="Oval 38"/>
          <p:cNvSpPr/>
          <p:nvPr/>
        </p:nvSpPr>
        <p:spPr>
          <a:xfrm>
            <a:off x="5740400" y="31337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49" name="Straight Arrow Connector 39"/>
          <p:cNvCxnSpPr/>
          <p:nvPr/>
        </p:nvCxnSpPr>
        <p:spPr>
          <a:xfrm flipV="1">
            <a:off x="5868988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0" name="Straight Arrow Connector 40"/>
          <p:cNvCxnSpPr/>
          <p:nvPr/>
        </p:nvCxnSpPr>
        <p:spPr>
          <a:xfrm>
            <a:off x="6491288" y="3841750"/>
            <a:ext cx="1587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51" name="Oval 41"/>
          <p:cNvSpPr/>
          <p:nvPr/>
        </p:nvSpPr>
        <p:spPr>
          <a:xfrm>
            <a:off x="6713538" y="390207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2" name="Oval 42"/>
          <p:cNvSpPr/>
          <p:nvPr/>
        </p:nvSpPr>
        <p:spPr>
          <a:xfrm>
            <a:off x="4768850" y="3917950"/>
            <a:ext cx="879475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3" name="TextBox 43"/>
          <p:cNvSpPr/>
          <p:nvPr/>
        </p:nvSpPr>
        <p:spPr>
          <a:xfrm>
            <a:off x="6786563" y="3881438"/>
            <a:ext cx="835025" cy="701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54" name="TextBox 44"/>
          <p:cNvSpPr/>
          <p:nvPr/>
        </p:nvSpPr>
        <p:spPr>
          <a:xfrm>
            <a:off x="4832350" y="3905250"/>
            <a:ext cx="727075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55" name="Isosceles Triangle 45"/>
          <p:cNvSpPr/>
          <p:nvPr/>
        </p:nvSpPr>
        <p:spPr>
          <a:xfrm rot="5400000">
            <a:off x="6500813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6" name="Isosceles Triangle 46"/>
          <p:cNvSpPr/>
          <p:nvPr/>
        </p:nvSpPr>
        <p:spPr>
          <a:xfrm rot="16200000">
            <a:off x="5629275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57" name="TextBox 49"/>
          <p:cNvSpPr/>
          <p:nvPr/>
        </p:nvSpPr>
        <p:spPr>
          <a:xfrm>
            <a:off x="5789613" y="3328988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58" name="Straight Arrow Connector 50"/>
          <p:cNvCxnSpPr/>
          <p:nvPr/>
        </p:nvCxnSpPr>
        <p:spPr>
          <a:xfrm flipV="1">
            <a:off x="5208588" y="4746625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59" name="Straight Arrow Connector 51"/>
          <p:cNvCxnSpPr/>
          <p:nvPr/>
        </p:nvCxnSpPr>
        <p:spPr>
          <a:xfrm>
            <a:off x="7153275" y="4730750"/>
            <a:ext cx="1588" cy="48418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0" name="Oval 52"/>
          <p:cNvSpPr/>
          <p:nvPr/>
        </p:nvSpPr>
        <p:spPr>
          <a:xfrm>
            <a:off x="2708275" y="3133725"/>
            <a:ext cx="881063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161" name="Straight Arrow Connector 53"/>
          <p:cNvCxnSpPr/>
          <p:nvPr/>
        </p:nvCxnSpPr>
        <p:spPr>
          <a:xfrm flipV="1">
            <a:off x="2838450" y="3840163"/>
            <a:ext cx="0" cy="1138237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62" name="Straight Arrow Connector 54"/>
          <p:cNvCxnSpPr/>
          <p:nvPr/>
        </p:nvCxnSpPr>
        <p:spPr>
          <a:xfrm>
            <a:off x="3460750" y="3841750"/>
            <a:ext cx="0" cy="11366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63" name="Oval 55"/>
          <p:cNvSpPr/>
          <p:nvPr/>
        </p:nvSpPr>
        <p:spPr>
          <a:xfrm>
            <a:off x="3683000" y="390207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4" name="Oval 56"/>
          <p:cNvSpPr/>
          <p:nvPr/>
        </p:nvSpPr>
        <p:spPr>
          <a:xfrm>
            <a:off x="1736725" y="3917950"/>
            <a:ext cx="881063" cy="830263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5" name="TextBox 57"/>
          <p:cNvSpPr/>
          <p:nvPr/>
        </p:nvSpPr>
        <p:spPr>
          <a:xfrm>
            <a:off x="3754438" y="3881438"/>
            <a:ext cx="10287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read 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66" name="TextBox 58"/>
          <p:cNvSpPr/>
          <p:nvPr/>
        </p:nvSpPr>
        <p:spPr>
          <a:xfrm>
            <a:off x="1800225" y="3905250"/>
            <a:ext cx="728663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write  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67" name="Isosceles Triangle 59"/>
          <p:cNvSpPr/>
          <p:nvPr/>
        </p:nvSpPr>
        <p:spPr>
          <a:xfrm rot="5400000">
            <a:off x="3470275" y="4222750"/>
            <a:ext cx="212725" cy="200025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8" name="Isosceles Triangle 60"/>
          <p:cNvSpPr/>
          <p:nvPr/>
        </p:nvSpPr>
        <p:spPr>
          <a:xfrm rot="16200000">
            <a:off x="2598738" y="4222750"/>
            <a:ext cx="247650" cy="211138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69" name="TextBox 61"/>
          <p:cNvSpPr/>
          <p:nvPr/>
        </p:nvSpPr>
        <p:spPr>
          <a:xfrm>
            <a:off x="2759075" y="3328988"/>
            <a:ext cx="7175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70" name="Straight Arrow Connector 62"/>
          <p:cNvCxnSpPr/>
          <p:nvPr/>
        </p:nvCxnSpPr>
        <p:spPr>
          <a:xfrm flipV="1">
            <a:off x="2178050" y="4746625"/>
            <a:ext cx="0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1" name="Straight Arrow Connector 63"/>
          <p:cNvCxnSpPr/>
          <p:nvPr/>
        </p:nvCxnSpPr>
        <p:spPr>
          <a:xfrm>
            <a:off x="4122738" y="4730750"/>
            <a:ext cx="1587" cy="468313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2" name="TextBox 73"/>
          <p:cNvSpPr/>
          <p:nvPr/>
        </p:nvSpPr>
        <p:spPr>
          <a:xfrm>
            <a:off x="9261475" y="4954588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73" name="TextBox 74"/>
          <p:cNvSpPr/>
          <p:nvPr/>
        </p:nvSpPr>
        <p:spPr>
          <a:xfrm>
            <a:off x="2498725" y="4987925"/>
            <a:ext cx="933450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1.7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8174" name="Straight Arrow Connector 77"/>
          <p:cNvCxnSpPr/>
          <p:nvPr/>
        </p:nvCxnSpPr>
        <p:spPr>
          <a:xfrm flipV="1">
            <a:off x="1371600" y="3548063"/>
            <a:ext cx="1336675" cy="127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5" name="Straight Arrow Connector 80"/>
          <p:cNvCxnSpPr>
            <a:stCxn id="48160" idx="6"/>
            <a:endCxn id="48157" idx="1"/>
          </p:cNvCxnSpPr>
          <p:nvPr/>
        </p:nvCxnSpPr>
        <p:spPr>
          <a:xfrm flipV="1">
            <a:off x="3589338" y="3529013"/>
            <a:ext cx="2200275" cy="1905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6" name="Straight Arrow Connector 85"/>
          <p:cNvCxnSpPr>
            <a:stCxn id="48148" idx="6"/>
            <a:endCxn id="48131" idx="2"/>
          </p:cNvCxnSpPr>
          <p:nvPr/>
        </p:nvCxnSpPr>
        <p:spPr>
          <a:xfrm flipV="1">
            <a:off x="6619875" y="3530600"/>
            <a:ext cx="2201863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cxnSp>
        <p:nvCxnSpPr>
          <p:cNvPr id="48177" name="Straight Arrow Connector 91"/>
          <p:cNvCxnSpPr/>
          <p:nvPr/>
        </p:nvCxnSpPr>
        <p:spPr>
          <a:xfrm flipV="1">
            <a:off x="9702800" y="3514725"/>
            <a:ext cx="1246188" cy="15875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78" name="Oval 93"/>
          <p:cNvSpPr/>
          <p:nvPr/>
        </p:nvSpPr>
        <p:spPr>
          <a:xfrm>
            <a:off x="4148138" y="2333625"/>
            <a:ext cx="881062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79" name="TextBox 94"/>
          <p:cNvSpPr/>
          <p:nvPr/>
        </p:nvSpPr>
        <p:spPr>
          <a:xfrm>
            <a:off x="4235450" y="2359025"/>
            <a:ext cx="7937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1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80" name="Isosceles Triangle 95"/>
          <p:cNvSpPr/>
          <p:nvPr/>
        </p:nvSpPr>
        <p:spPr>
          <a:xfrm>
            <a:off x="4473575" y="3327400"/>
            <a:ext cx="238125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1" name="Straight Connector 96"/>
          <p:cNvSpPr/>
          <p:nvPr/>
        </p:nvSpPr>
        <p:spPr>
          <a:xfrm flipH="1" flipV="1">
            <a:off x="4587875" y="3162300"/>
            <a:ext cx="4763" cy="180975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2" name="Straight Arrow Connector 97"/>
          <p:cNvCxnSpPr/>
          <p:nvPr/>
        </p:nvCxnSpPr>
        <p:spPr>
          <a:xfrm>
            <a:off x="4587875" y="1828800"/>
            <a:ext cx="1588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3" name="Oval 98"/>
          <p:cNvSpPr/>
          <p:nvPr/>
        </p:nvSpPr>
        <p:spPr>
          <a:xfrm>
            <a:off x="9855200" y="2333625"/>
            <a:ext cx="879475" cy="828675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4" name="TextBox 99"/>
          <p:cNvSpPr/>
          <p:nvPr/>
        </p:nvSpPr>
        <p:spPr>
          <a:xfrm>
            <a:off x="9940925" y="2359025"/>
            <a:ext cx="84455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85" name="Isosceles Triangle 100"/>
          <p:cNvSpPr/>
          <p:nvPr/>
        </p:nvSpPr>
        <p:spPr>
          <a:xfrm>
            <a:off x="10180638" y="3311525"/>
            <a:ext cx="236537" cy="207963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6" name="Straight Connector 101"/>
          <p:cNvSpPr/>
          <p:nvPr/>
        </p:nvSpPr>
        <p:spPr>
          <a:xfrm flipH="1" flipV="1">
            <a:off x="10294938" y="3162300"/>
            <a:ext cx="4762" cy="147638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87" name="Straight Arrow Connector 102"/>
          <p:cNvCxnSpPr/>
          <p:nvPr/>
        </p:nvCxnSpPr>
        <p:spPr>
          <a:xfrm flipH="1">
            <a:off x="10294938" y="1828800"/>
            <a:ext cx="4762" cy="503238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88" name="Oval 103"/>
          <p:cNvSpPr/>
          <p:nvPr/>
        </p:nvSpPr>
        <p:spPr>
          <a:xfrm>
            <a:off x="1733550" y="2325688"/>
            <a:ext cx="881063" cy="830262"/>
          </a:xfrm>
          <a:prstGeom prst="ellipse">
            <a:avLst/>
          </a:prstGeom>
          <a:solidFill>
            <a:schemeClr val="bg2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89" name="TextBox 104"/>
          <p:cNvSpPr/>
          <p:nvPr/>
        </p:nvSpPr>
        <p:spPr>
          <a:xfrm>
            <a:off x="1819275" y="2352675"/>
            <a:ext cx="787400" cy="708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keep 0</a:t>
            </a:r>
            <a:endParaRPr lang="en-US" altLang="x-none" sz="2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90" name="Isosceles Triangle 105"/>
          <p:cNvSpPr/>
          <p:nvPr/>
        </p:nvSpPr>
        <p:spPr>
          <a:xfrm>
            <a:off x="2058988" y="3336925"/>
            <a:ext cx="236537" cy="209550"/>
          </a:xfrm>
          <a:prstGeom prst="triangle">
            <a:avLst>
              <a:gd name="adj" fmla="val 50000"/>
            </a:avLst>
          </a:prstGeom>
          <a:solidFill>
            <a:schemeClr val="tx1">
              <a:alpha val="100000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91" name="Straight Connector 106"/>
          <p:cNvSpPr/>
          <p:nvPr/>
        </p:nvSpPr>
        <p:spPr>
          <a:xfrm flipH="1" flipV="1">
            <a:off x="2173288" y="3154363"/>
            <a:ext cx="4762" cy="182562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48192" name="Straight Arrow Connector 107"/>
          <p:cNvCxnSpPr/>
          <p:nvPr/>
        </p:nvCxnSpPr>
        <p:spPr>
          <a:xfrm flipH="1">
            <a:off x="2173288" y="1828800"/>
            <a:ext cx="4762" cy="495300"/>
          </a:xfrm>
          <a:prstGeom prst="straightConnector1">
            <a:avLst/>
          </a:prstGeom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arrow" w="lg" len="lg"/>
          </a:ln>
        </p:spPr>
      </p:cxnSp>
      <p:sp>
        <p:nvSpPr>
          <p:cNvPr id="48193" name="TextBox 121"/>
          <p:cNvSpPr/>
          <p:nvPr/>
        </p:nvSpPr>
        <p:spPr>
          <a:xfrm>
            <a:off x="5654675" y="5151438"/>
            <a:ext cx="1757363" cy="400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time </a:t>
            </a:r>
            <a:r>
              <a:rPr lang="en-US" altLang="x-none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endParaRPr lang="en-US" altLang="x-none" sz="20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0" animBg="1"/>
      <p:bldP spid="48134" grpId="0" bldLvl="0" animBg="1"/>
      <p:bldP spid="48135" grpId="0" bldLvl="0" animBg="1"/>
      <p:bldP spid="48136" grpId="0" bldLvl="0"/>
      <p:bldP spid="48137" grpId="0" bldLvl="0"/>
      <p:bldP spid="48138" grpId="0" bldLvl="0" animBg="1"/>
      <p:bldP spid="48139" grpId="0" bldLvl="0"/>
      <p:bldP spid="48140" grpId="0" bldLvl="0" animBg="1"/>
      <p:bldP spid="48141" grpId="0" bldLvl="0" animBg="1"/>
      <p:bldP spid="48142" grpId="0" bldLvl="0" animBg="1"/>
      <p:bldP spid="48144" grpId="0" bldLvl="0"/>
      <p:bldP spid="48148" grpId="0" bldLvl="0" animBg="1"/>
      <p:bldP spid="48151" grpId="0" bldLvl="0" animBg="1"/>
      <p:bldP spid="48152" grpId="0" bldLvl="0" animBg="1"/>
      <p:bldP spid="48153" grpId="0" bldLvl="0"/>
      <p:bldP spid="48154" grpId="0" bldLvl="0"/>
      <p:bldP spid="48155" grpId="0" bldLvl="0" animBg="1"/>
      <p:bldP spid="48156" grpId="0" bldLvl="0" animBg="1"/>
      <p:bldP spid="48157" grpId="0" bldLvl="0"/>
      <p:bldP spid="48172" grpId="0" bldLvl="0"/>
      <p:bldP spid="48178" grpId="0" bldLvl="0" animBg="1"/>
      <p:bldP spid="48179" grpId="0" bldLvl="0"/>
      <p:bldP spid="48180" grpId="0" bldLvl="0" animBg="1"/>
      <p:bldP spid="48183" grpId="0" bldLvl="0" animBg="1"/>
      <p:bldP spid="48184" grpId="0" bldLvl="0"/>
      <p:bldP spid="4818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GRU and LSTM</a:t>
            </a:r>
            <a:endParaRPr lang="en-US" altLang="zh-CN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2357120"/>
          <a:ext cx="435864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2133600" imgH="241300" progId="Equation.KSEE3">
                  <p:embed/>
                </p:oleObj>
              </mc:Choice>
              <mc:Fallback>
                <p:oleObj name="" r:id="rId1" imgW="21336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0165" y="2357120"/>
                        <a:ext cx="435864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3075940"/>
          <a:ext cx="30524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3" imgW="1638300" imgH="241300" progId="Equation.KSEE3">
                  <p:embed/>
                </p:oleObj>
              </mc:Choice>
              <mc:Fallback>
                <p:oleObj name="" r:id="rId3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0165" y="3075940"/>
                        <a:ext cx="30524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3750310"/>
          <a:ext cx="300545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612900" imgH="228600" progId="Equation.KSEE3">
                  <p:embed/>
                </p:oleObj>
              </mc:Choice>
              <mc:Fallback>
                <p:oleObj name="" r:id="rId5" imgW="16129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0165" y="3750310"/>
                        <a:ext cx="300545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6515" y="4457700"/>
          <a:ext cx="3518219" cy="448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7" imgW="1892300" imgH="241300" progId="Equation.KSEE3">
                  <p:embed/>
                </p:oleObj>
              </mc:Choice>
              <mc:Fallback>
                <p:oleObj name="" r:id="rId7" imgW="189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26515" y="4457700"/>
                        <a:ext cx="3518219" cy="448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0165" y="5121275"/>
          <a:ext cx="1329690" cy="41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647700" imgH="203200" progId="Equation.KSEE3">
                  <p:embed/>
                </p:oleObj>
              </mc:Choice>
              <mc:Fallback>
                <p:oleObj name="" r:id="rId9" imgW="6477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0165" y="5121275"/>
                        <a:ext cx="1329690" cy="417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599055" y="1563370"/>
            <a:ext cx="972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GRU</a:t>
            </a:r>
            <a:endParaRPr lang="en-US" altLang="zh-CN" sz="2800"/>
          </a:p>
        </p:txBody>
      </p:sp>
      <p:sp>
        <p:nvSpPr>
          <p:cNvPr id="12" name="文本框 11"/>
          <p:cNvSpPr txBox="1"/>
          <p:nvPr/>
        </p:nvSpPr>
        <p:spPr>
          <a:xfrm>
            <a:off x="7661910" y="1563370"/>
            <a:ext cx="1130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LSTM</a:t>
            </a:r>
            <a:endParaRPr lang="en-US" altLang="zh-CN" sz="2800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2211705"/>
          <a:ext cx="389191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1905000" imgH="241300" progId="Equation.KSEE3">
                  <p:embed/>
                </p:oleObj>
              </mc:Choice>
              <mc:Fallback>
                <p:oleObj name="" r:id="rId11" imgW="1905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54165" y="2211705"/>
                        <a:ext cx="389191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2927985"/>
          <a:ext cx="307657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3" imgW="1651000" imgH="241300" progId="Equation.KSEE3">
                  <p:embed/>
                </p:oleObj>
              </mc:Choice>
              <mc:Fallback>
                <p:oleObj name="" r:id="rId13" imgW="16510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54165" y="2927985"/>
                        <a:ext cx="307657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3599815"/>
          <a:ext cx="314642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5" imgW="1688465" imgH="254000" progId="Equation.KSEE3">
                  <p:embed/>
                </p:oleObj>
              </mc:Choice>
              <mc:Fallback>
                <p:oleObj name="" r:id="rId15" imgW="1688465" imgH="2540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54165" y="3599815"/>
                        <a:ext cx="314642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4295775"/>
          <a:ext cx="3053715" cy="45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7" imgW="1638300" imgH="241300" progId="Equation.KSEE3">
                  <p:embed/>
                </p:oleObj>
              </mc:Choice>
              <mc:Fallback>
                <p:oleObj name="" r:id="rId17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54165" y="4295775"/>
                        <a:ext cx="3053715" cy="45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4968240"/>
          <a:ext cx="302323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9" imgW="1625600" imgH="254000" progId="Equation.KSEE3">
                  <p:embed/>
                </p:oleObj>
              </mc:Choice>
              <mc:Fallback>
                <p:oleObj name="" r:id="rId19" imgW="1625600" imgH="254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54165" y="4968240"/>
                        <a:ext cx="302323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54165" y="5663565"/>
          <a:ext cx="18516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21" imgW="901700" imgH="241300" progId="Equation.KSEE3">
                  <p:embed/>
                </p:oleObj>
              </mc:Choice>
              <mc:Fallback>
                <p:oleObj name="" r:id="rId21" imgW="9017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54165" y="5663565"/>
                        <a:ext cx="18516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LSTM</a:t>
            </a:r>
            <a:endParaRPr lang="en-US" altLang="zh-CN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1334135"/>
          <a:ext cx="389191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905000" imgH="241300" progId="Equation.KSEE3">
                  <p:embed/>
                </p:oleObj>
              </mc:Choice>
              <mc:Fallback>
                <p:oleObj name="" r:id="rId1" imgW="1905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0973" y="1334135"/>
                        <a:ext cx="389191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1878965"/>
          <a:ext cx="307657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1651000" imgH="241300" progId="Equation.KSEE3">
                  <p:embed/>
                </p:oleObj>
              </mc:Choice>
              <mc:Fallback>
                <p:oleObj name="" r:id="rId3" imgW="16510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0973" y="1878965"/>
                        <a:ext cx="307657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2379345"/>
          <a:ext cx="314642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5" imgW="1688465" imgH="254000" progId="Equation.KSEE3">
                  <p:embed/>
                </p:oleObj>
              </mc:Choice>
              <mc:Fallback>
                <p:oleObj name="" r:id="rId5" imgW="1688465" imgH="2540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0973" y="2379345"/>
                        <a:ext cx="314642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2903855"/>
          <a:ext cx="3053715" cy="45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7" imgW="1638300" imgH="241300" progId="Equation.KSEE3">
                  <p:embed/>
                </p:oleObj>
              </mc:Choice>
              <mc:Fallback>
                <p:oleObj name="" r:id="rId7" imgW="16383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0973" y="2903855"/>
                        <a:ext cx="3053715" cy="45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3404870"/>
          <a:ext cx="302323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9" imgW="1625600" imgH="254000" progId="Equation.KSEE3">
                  <p:embed/>
                </p:oleObj>
              </mc:Choice>
              <mc:Fallback>
                <p:oleObj name="" r:id="rId9" imgW="1625600" imgH="254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30973" y="3404870"/>
                        <a:ext cx="302323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30973" y="3928745"/>
          <a:ext cx="2634615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1" imgW="1282700" imgH="241300" progId="Equation.KSEE3">
                  <p:embed/>
                </p:oleObj>
              </mc:Choice>
              <mc:Fallback>
                <p:oleObj name="" r:id="rId11" imgW="12827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30973" y="3928745"/>
                        <a:ext cx="2634615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3105" y="1132205"/>
            <a:ext cx="5426710" cy="3293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1260" y="4526915"/>
            <a:ext cx="3114675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3445" y="4612640"/>
            <a:ext cx="3133725" cy="2152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0" y="4509135"/>
            <a:ext cx="3224530" cy="230505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773805" y="5478780"/>
            <a:ext cx="1407795" cy="7620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318375" y="5486400"/>
            <a:ext cx="1444625" cy="0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25925" y="5922645"/>
            <a:ext cx="955675" cy="97155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706360" y="5914390"/>
            <a:ext cx="955675" cy="97155"/>
          </a:xfrm>
          <a:prstGeom prst="line">
            <a:avLst/>
          </a:prstGeom>
          <a:ln w="19050">
            <a:solidFill>
              <a:srgbClr val="649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47105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LSTM</a:t>
            </a:r>
            <a:endParaRPr lang="zh-CN" altLang="en-US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/>
        </p:txBody>
      </p:sp>
      <p:pic>
        <p:nvPicPr>
          <p:cNvPr id="47108" name="图片 47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19200"/>
            <a:ext cx="11531600" cy="533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序列模型</a:t>
            </a:r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ChangeAspect="1"/>
          </p:cNvGraphicFramePr>
          <p:nvPr>
            <p:ph idx="1"/>
          </p:nvPr>
        </p:nvGraphicFramePr>
        <p:xfrm>
          <a:off x="372745" y="1259205"/>
          <a:ext cx="11446510" cy="546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352790" imgH="7486650" progId="Paint.Picture">
                  <p:embed/>
                </p:oleObj>
              </mc:Choice>
              <mc:Fallback>
                <p:oleObj name="" r:id="rId1" imgW="8352790" imgH="748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745" y="1259205"/>
                        <a:ext cx="11446510" cy="546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LSTM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网络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9135" y="1397000"/>
            <a:ext cx="4736465" cy="5040630"/>
          </a:xfrm>
        </p:spPr>
        <p:txBody>
          <a:bodyPr/>
          <a:p>
            <a:r>
              <a:rPr lang="zh-CN" altLang="en-US"/>
              <a:t>The network consists of four input units, a hidden layer of two single-cell LSTM memory blocks and five output units. </a:t>
            </a:r>
            <a:endParaRPr lang="zh-CN" altLang="en-US"/>
          </a:p>
          <a:p>
            <a:r>
              <a:rPr lang="zh-CN" altLang="en-US"/>
              <a:t>Note that each block has four inputs but only one output.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1116965"/>
            <a:ext cx="6433185" cy="560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4915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  <a:endParaRPr lang="en-US" altLang="zh-CN"/>
          </a:p>
        </p:txBody>
      </p:sp>
      <p:sp>
        <p:nvSpPr>
          <p:cNvPr id="49155" name="文本占位符 4915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>
                <a:ea typeface="宋体" panose="02010600030101010101" pitchFamily="2" charset="-122"/>
              </a:rPr>
              <a:t>前向传播</a:t>
            </a:r>
            <a:endParaRPr lang="zh-CN" altLang="en-US" dirty="0"/>
          </a:p>
        </p:txBody>
      </p:sp>
      <p:pic>
        <p:nvPicPr>
          <p:cNvPr id="49157" name="图片 49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438400"/>
            <a:ext cx="4333875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图片 49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91000"/>
            <a:ext cx="3095625" cy="1184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0" name="图片 49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85" y="4267200"/>
            <a:ext cx="4430713" cy="1223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1" name="图片 49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5867400"/>
            <a:ext cx="1698625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2" name="文本框 49161"/>
          <p:cNvSpPr txBox="1"/>
          <p:nvPr/>
        </p:nvSpPr>
        <p:spPr>
          <a:xfrm>
            <a:off x="238125" y="2176463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Input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3" name="文本框 49162"/>
          <p:cNvSpPr txBox="1"/>
          <p:nvPr/>
        </p:nvSpPr>
        <p:spPr>
          <a:xfrm>
            <a:off x="4756150" y="2225675"/>
            <a:ext cx="1797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Forget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文本框 49163"/>
          <p:cNvSpPr txBox="1"/>
          <p:nvPr/>
        </p:nvSpPr>
        <p:spPr>
          <a:xfrm>
            <a:off x="288925" y="3841750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5" name="文本框 49164"/>
          <p:cNvSpPr txBox="1"/>
          <p:nvPr/>
        </p:nvSpPr>
        <p:spPr>
          <a:xfrm>
            <a:off x="4806950" y="3973513"/>
            <a:ext cx="18224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Output Gates: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6" name="文本框 49165"/>
          <p:cNvSpPr txBox="1"/>
          <p:nvPr/>
        </p:nvSpPr>
        <p:spPr>
          <a:xfrm>
            <a:off x="371475" y="5902325"/>
            <a:ext cx="18383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Cell Outputs: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6" name="图片 491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548" y="1259205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505" y="2541270"/>
            <a:ext cx="4303395" cy="11353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50177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LSTM</a:t>
            </a:r>
            <a:endParaRPr lang="en-US" altLang="zh-CN"/>
          </a:p>
        </p:txBody>
      </p:sp>
      <p:sp>
        <p:nvSpPr>
          <p:cNvPr id="50179" name="文本占位符 50178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/>
              <a:t>后向传播</a:t>
            </a:r>
            <a:endParaRPr lang="zh-CN" altLang="en-US"/>
          </a:p>
        </p:txBody>
      </p:sp>
      <p:pic>
        <p:nvPicPr>
          <p:cNvPr id="50180" name="图片 501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905000"/>
            <a:ext cx="3619500" cy="486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1" name="图片 50180"/>
          <p:cNvPicPr>
            <a:picLocks noChangeAspect="1"/>
          </p:cNvPicPr>
          <p:nvPr/>
        </p:nvPicPr>
        <p:blipFill>
          <a:blip r:embed="rId2"/>
          <a:srcRect l="-11892" r="11892"/>
          <a:stretch>
            <a:fillRect/>
          </a:stretch>
        </p:blipFill>
        <p:spPr>
          <a:xfrm>
            <a:off x="4076700" y="0"/>
            <a:ext cx="7620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LSTM vs GRU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397000"/>
            <a:ext cx="7040245" cy="4729480"/>
          </a:xfrm>
        </p:spPr>
        <p:txBody>
          <a:bodyPr/>
          <a:p>
            <a:r>
              <a:rPr lang="zh-CN" altLang="en-US"/>
              <a:t>GRU是更加简单的模型，更容易创建一个更大的网络，而且它只有两个门，在计算性上也运行得更快，可以扩大模型的规模。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LSTM更加强大和灵活，有三个门而不是两个。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3944620"/>
            <a:ext cx="2429510" cy="251841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1620520"/>
            <a:ext cx="2771140" cy="1937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双向循环神经网络（Bidirectional RNN）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Name Entity Recognition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RNN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3346450"/>
            <a:ext cx="7953375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0" y="2180590"/>
            <a:ext cx="5267325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5433695"/>
            <a:ext cx="6886575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Bidirectional RNN </a:t>
            </a:r>
            <a:r>
              <a:rPr lang="en-US" altLang="zh-CN">
                <a:sym typeface="+mn-ea"/>
              </a:rPr>
              <a:t>(BRNN)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3006090"/>
            <a:ext cx="8123203" cy="3207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0" y="6081395"/>
            <a:ext cx="3437890" cy="500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43725" y="6213475"/>
            <a:ext cx="3778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He said Teddy Roosevelt...</a:t>
            </a:r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>
            <a:off x="1198880" y="1195070"/>
            <a:ext cx="4154170" cy="1348105"/>
            <a:chOff x="1536" y="2213"/>
            <a:chExt cx="6542" cy="2123"/>
          </a:xfrm>
        </p:grpSpPr>
        <p:sp>
          <p:nvSpPr>
            <p:cNvPr id="32" name="矩形 31"/>
            <p:cNvSpPr/>
            <p:nvPr/>
          </p:nvSpPr>
          <p:spPr>
            <a:xfrm>
              <a:off x="1536" y="28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32" idx="2"/>
            </p:cNvCxnSpPr>
            <p:nvPr/>
          </p:nvCxnSpPr>
          <p:spPr>
            <a:xfrm flipV="1">
              <a:off x="2016" y="368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2023" y="22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016" y="387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3" imgW="266700" imgH="203200" progId="Equation.KSEE3">
                    <p:embed/>
                  </p:oleObj>
                </mc:Choice>
                <mc:Fallback>
                  <p:oleObj name="" r:id="rId3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16" y="387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988" y="2213"/>
            <a:ext cx="616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" name="" r:id="rId5" imgW="279400" imgH="228600" progId="Equation.KSEE3">
                    <p:embed/>
                  </p:oleObj>
                </mc:Choice>
                <mc:Fallback>
                  <p:oleObj name="" r:id="rId5" imgW="2794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88" y="2213"/>
                          <a:ext cx="616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对象 5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771" y="303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" name="" r:id="rId7" imgW="266700" imgH="203200" progId="Equation.KSEE3">
                    <p:embed/>
                  </p:oleObj>
                </mc:Choice>
                <mc:Fallback>
                  <p:oleObj name="" r:id="rId7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71" y="303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" name="组合 56"/>
            <p:cNvGrpSpPr/>
            <p:nvPr/>
          </p:nvGrpSpPr>
          <p:grpSpPr>
            <a:xfrm rot="0">
              <a:off x="2480" y="2213"/>
              <a:ext cx="1800" cy="2100"/>
              <a:chOff x="2400" y="3300"/>
              <a:chExt cx="1800" cy="21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3240" y="3930"/>
                <a:ext cx="960" cy="840"/>
              </a:xfrm>
              <a:prstGeom prst="rect">
                <a:avLst/>
              </a:prstGeom>
              <a:noFill/>
              <a:ln w="19050" cmpd="sng">
                <a:solidFill>
                  <a:srgbClr val="6491C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9" name="直接箭头连接符 58"/>
              <p:cNvCxnSpPr/>
              <p:nvPr/>
            </p:nvCxnSpPr>
            <p:spPr>
              <a:xfrm>
                <a:off x="2400" y="4350"/>
                <a:ext cx="840" cy="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endCxn id="58" idx="2"/>
              </p:cNvCxnSpPr>
              <p:nvPr/>
            </p:nvCxnSpPr>
            <p:spPr>
              <a:xfrm flipV="1">
                <a:off x="3720" y="477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 flipV="1">
                <a:off x="3727" y="330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矩形 62"/>
            <p:cNvSpPr/>
            <p:nvPr/>
          </p:nvSpPr>
          <p:spPr>
            <a:xfrm>
              <a:off x="5128" y="2843"/>
              <a:ext cx="959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4287" y="32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5607" y="36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V="1">
              <a:off x="5614" y="22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V="1">
              <a:off x="7446" y="2241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6941" y="28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6101" y="32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9" name="对象 6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486" y="3039"/>
            <a:ext cx="64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" name="" r:id="rId9" imgW="292100" imgH="203200" progId="Equation.KSEE3">
                    <p:embed/>
                  </p:oleObj>
                </mc:Choice>
                <mc:Fallback>
                  <p:oleObj name="" r:id="rId9" imgW="2921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86" y="3039"/>
                          <a:ext cx="64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394" y="303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" name="" r:id="rId11" imgW="279400" imgH="203200" progId="Equation.KSEE3">
                    <p:embed/>
                  </p:oleObj>
                </mc:Choice>
                <mc:Fallback>
                  <p:oleObj name="" r:id="rId11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94" y="303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72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" name="" r:id="rId13" imgW="292100" imgH="228600" progId="Equation.KSEE3">
                    <p:embed/>
                  </p:oleObj>
                </mc:Choice>
                <mc:Fallback>
                  <p:oleObj name="" r:id="rId13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772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对象 7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93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" name="" r:id="rId15" imgW="292100" imgH="228600" progId="Equation.KSEE3">
                    <p:embed/>
                  </p:oleObj>
                </mc:Choice>
                <mc:Fallback>
                  <p:oleObj name="" r:id="rId15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593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对象 7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800" y="38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" name="" r:id="rId17" imgW="279400" imgH="203200" progId="Equation.KSEE3">
                    <p:embed/>
                  </p:oleObj>
                </mc:Choice>
                <mc:Fallback>
                  <p:oleObj name="" r:id="rId17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800" y="38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对象 7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607" y="3888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" name="" r:id="rId19" imgW="279400" imgH="203200" progId="Equation.KSEE3">
                    <p:embed/>
                  </p:oleObj>
                </mc:Choice>
                <mc:Fallback>
                  <p:oleObj name="" r:id="rId19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607" y="3888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2" name="直接箭头连接符 81"/>
            <p:cNvCxnSpPr/>
            <p:nvPr/>
          </p:nvCxnSpPr>
          <p:spPr>
            <a:xfrm flipV="1">
              <a:off x="7446" y="36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3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7" y="38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" name="" r:id="rId21" imgW="279400" imgH="203200" progId="Equation.KSEE3">
                    <p:embed/>
                  </p:oleObj>
                </mc:Choice>
                <mc:Fallback>
                  <p:oleObj name="" r:id="rId21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447" y="38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对象 8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34" y="2213"/>
            <a:ext cx="6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" name="" r:id="rId23" imgW="292100" imgH="228600" progId="Equation.KSEE3">
                    <p:embed/>
                  </p:oleObj>
                </mc:Choice>
                <mc:Fallback>
                  <p:oleObj name="" r:id="rId23" imgW="292100" imgH="2286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7434" y="2213"/>
                          <a:ext cx="644" cy="5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对象 8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25" y="3039"/>
            <a:ext cx="64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" name="" r:id="rId25" imgW="292100" imgH="203200" progId="Equation.KSEE3">
                    <p:embed/>
                  </p:oleObj>
                </mc:Choice>
                <mc:Fallback>
                  <p:oleObj name="" r:id="rId25" imgW="2921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125" y="3039"/>
                          <a:ext cx="64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" name="组合 132"/>
          <p:cNvGrpSpPr/>
          <p:nvPr/>
        </p:nvGrpSpPr>
        <p:grpSpPr>
          <a:xfrm>
            <a:off x="6918960" y="1195070"/>
            <a:ext cx="4135755" cy="1342390"/>
            <a:chOff x="10334" y="2313"/>
            <a:chExt cx="6513" cy="2114"/>
          </a:xfrm>
        </p:grpSpPr>
        <p:sp>
          <p:nvSpPr>
            <p:cNvPr id="93" name="矩形 92"/>
            <p:cNvSpPr/>
            <p:nvPr/>
          </p:nvSpPr>
          <p:spPr>
            <a:xfrm>
              <a:off x="10334" y="29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endCxn id="93" idx="2"/>
            </p:cNvCxnSpPr>
            <p:nvPr/>
          </p:nvCxnSpPr>
          <p:spPr>
            <a:xfrm flipV="1">
              <a:off x="10814" y="378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10821" y="23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6" name="对象 9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800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" name="" r:id="rId27" imgW="279400" imgH="203200" progId="Equation.KSEE3">
                    <p:embed/>
                  </p:oleObj>
                </mc:Choice>
                <mc:Fallback>
                  <p:oleObj name="" r:id="rId27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0800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" name="组合 101"/>
            <p:cNvGrpSpPr/>
            <p:nvPr/>
          </p:nvGrpSpPr>
          <p:grpSpPr>
            <a:xfrm rot="0">
              <a:off x="11278" y="2313"/>
              <a:ext cx="1800" cy="2100"/>
              <a:chOff x="2400" y="3300"/>
              <a:chExt cx="1800" cy="21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3240" y="3930"/>
                <a:ext cx="960" cy="840"/>
              </a:xfrm>
              <a:prstGeom prst="rect">
                <a:avLst/>
              </a:prstGeom>
              <a:noFill/>
              <a:ln w="19050" cmpd="sng">
                <a:solidFill>
                  <a:srgbClr val="6491C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4" name="直接箭头连接符 103"/>
              <p:cNvCxnSpPr/>
              <p:nvPr/>
            </p:nvCxnSpPr>
            <p:spPr>
              <a:xfrm>
                <a:off x="2400" y="4350"/>
                <a:ext cx="840" cy="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/>
              <p:cNvCxnSpPr>
                <a:endCxn id="103" idx="2"/>
              </p:cNvCxnSpPr>
              <p:nvPr/>
            </p:nvCxnSpPr>
            <p:spPr>
              <a:xfrm flipV="1">
                <a:off x="3720" y="477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V="1">
                <a:off x="3727" y="3300"/>
                <a:ext cx="0" cy="630"/>
              </a:xfrm>
              <a:prstGeom prst="straightConnector1">
                <a:avLst/>
              </a:prstGeom>
              <a:ln w="12700">
                <a:solidFill>
                  <a:srgbClr val="6491C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矩形 106"/>
            <p:cNvSpPr/>
            <p:nvPr/>
          </p:nvSpPr>
          <p:spPr>
            <a:xfrm>
              <a:off x="13926" y="2943"/>
              <a:ext cx="959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13085" y="33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 flipV="1">
              <a:off x="14405" y="37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/>
            <p:nvPr/>
          </p:nvCxnSpPr>
          <p:spPr>
            <a:xfrm flipV="1">
              <a:off x="14412" y="2313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 flipV="1">
              <a:off x="16244" y="2341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/>
          </p:nvSpPr>
          <p:spPr>
            <a:xfrm>
              <a:off x="15739" y="2943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3" name="直接箭头连接符 112"/>
            <p:cNvCxnSpPr/>
            <p:nvPr/>
          </p:nvCxnSpPr>
          <p:spPr>
            <a:xfrm>
              <a:off x="14899" y="3363"/>
              <a:ext cx="840" cy="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2" name="对象 1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598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" name="" r:id="rId29" imgW="279400" imgH="203200" progId="Equation.KSEE3">
                    <p:embed/>
                  </p:oleObj>
                </mc:Choice>
                <mc:Fallback>
                  <p:oleObj name="" r:id="rId29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2598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" name="对象 1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405" y="3979"/>
            <a:ext cx="616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" name="" r:id="rId31" imgW="279400" imgH="203200" progId="Equation.KSEE3">
                    <p:embed/>
                  </p:oleObj>
                </mc:Choice>
                <mc:Fallback>
                  <p:oleObj name="" r:id="rId31" imgW="2794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4405" y="3979"/>
                          <a:ext cx="616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6" name="直接箭头连接符 125"/>
            <p:cNvCxnSpPr/>
            <p:nvPr/>
          </p:nvCxnSpPr>
          <p:spPr>
            <a:xfrm flipV="1">
              <a:off x="16244" y="3797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7" name="对象 1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259" y="3979"/>
            <a:ext cx="58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" name="" r:id="rId33" imgW="266700" imgH="203200" progId="Equation.KSEE3">
                    <p:embed/>
                  </p:oleObj>
                </mc:Choice>
                <mc:Fallback>
                  <p:oleObj name="" r:id="rId33" imgW="2667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6259" y="3979"/>
                          <a:ext cx="588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6" name="右箭头 135"/>
          <p:cNvSpPr/>
          <p:nvPr/>
        </p:nvSpPr>
        <p:spPr>
          <a:xfrm rot="2400000">
            <a:off x="3699510" y="2642235"/>
            <a:ext cx="805815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7" name="右箭头 136"/>
          <p:cNvSpPr/>
          <p:nvPr/>
        </p:nvSpPr>
        <p:spPr>
          <a:xfrm rot="8640000">
            <a:off x="7390765" y="2573020"/>
            <a:ext cx="805815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6" grpId="0" animBg="1"/>
      <p:bldP spid="1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深层循环神经网络（Deep RNNs）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23590" y="3793490"/>
            <a:ext cx="7962900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95" y="1954530"/>
            <a:ext cx="7972425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3174365"/>
            <a:ext cx="7877175" cy="790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0" y="5638800"/>
            <a:ext cx="5120005" cy="51689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337310" y="1971040"/>
            <a:ext cx="696595" cy="3368675"/>
            <a:chOff x="1868" y="2985"/>
            <a:chExt cx="1097" cy="5305"/>
          </a:xfrm>
        </p:grpSpPr>
        <p:sp>
          <p:nvSpPr>
            <p:cNvPr id="34" name="矩形 33"/>
            <p:cNvSpPr/>
            <p:nvPr/>
          </p:nvSpPr>
          <p:spPr>
            <a:xfrm>
              <a:off x="1893" y="6604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endCxn id="34" idx="2"/>
            </p:cNvCxnSpPr>
            <p:nvPr/>
          </p:nvCxnSpPr>
          <p:spPr>
            <a:xfrm flipV="1">
              <a:off x="2373" y="7444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2380" y="5974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对象 4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122" y="6800"/>
            <a:ext cx="50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" name="" r:id="rId5" imgW="228600" imgH="203200" progId="Equation.KSEE3">
                    <p:embed/>
                  </p:oleObj>
                </mc:Choice>
                <mc:Fallback>
                  <p:oleObj name="" r:id="rId5" imgW="2286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22" y="6800"/>
                          <a:ext cx="504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80" y="7798"/>
            <a:ext cx="448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" name="" r:id="rId7" imgW="127000" imgH="139700" progId="Equation.KSEE3">
                    <p:embed/>
                  </p:oleObj>
                </mc:Choice>
                <mc:Fallback>
                  <p:oleObj name="" r:id="rId7" imgW="127000" imgH="1397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380" y="7798"/>
                          <a:ext cx="448" cy="4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1868" y="5142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2355" y="4512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083" y="5338"/>
            <a:ext cx="532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9" imgW="241300" imgH="203200" progId="Equation.KSEE3">
                    <p:embed/>
                  </p:oleObj>
                </mc:Choice>
                <mc:Fallback>
                  <p:oleObj name="" r:id="rId9" imgW="2413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83" y="5338"/>
                          <a:ext cx="532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/>
            <p:cNvSpPr/>
            <p:nvPr/>
          </p:nvSpPr>
          <p:spPr>
            <a:xfrm>
              <a:off x="1893" y="3646"/>
              <a:ext cx="960" cy="840"/>
            </a:xfrm>
            <a:prstGeom prst="rect">
              <a:avLst/>
            </a:prstGeom>
            <a:noFill/>
            <a:ln w="19050" cmpd="sng">
              <a:solidFill>
                <a:srgbClr val="6491C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2373" y="3078"/>
              <a:ext cx="0" cy="630"/>
            </a:xfrm>
            <a:prstGeom prst="straightConnector1">
              <a:avLst/>
            </a:prstGeom>
            <a:ln w="12700">
              <a:solidFill>
                <a:srgbClr val="6491C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108" y="3842"/>
            <a:ext cx="532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1" imgW="241300" imgH="203200" progId="Equation.KSEE3">
                    <p:embed/>
                  </p:oleObj>
                </mc:Choice>
                <mc:Fallback>
                  <p:oleObj name="" r:id="rId11" imgW="241300" imgH="2032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08" y="3842"/>
                          <a:ext cx="532" cy="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471" y="2985"/>
            <a:ext cx="495" cy="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3" imgW="139700" imgH="165100" progId="Equation.KSEE3">
                    <p:embed/>
                  </p:oleObj>
                </mc:Choice>
                <mc:Fallback>
                  <p:oleObj name="" r:id="rId13" imgW="139700" imgH="165100" progId="Equation.KSEE3">
                    <p:embed/>
                    <p:pic>
                      <p:nvPicPr>
                        <p:cNvPr id="0" name="图片 61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71" y="2985"/>
                          <a:ext cx="495" cy="5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87390" y="3340735"/>
          <a:ext cx="81089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5" imgW="558800" imgH="241300" progId="Equation.KSEE3">
                  <p:embed/>
                </p:oleObj>
              </mc:Choice>
              <mc:Fallback>
                <p:oleObj name="" r:id="rId15" imgW="558800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87390" y="3340735"/>
                        <a:ext cx="810895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15013" y="4123690"/>
          <a:ext cx="755650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7" imgW="520700" imgH="241300" progId="Equation.KSEE3">
                  <p:embed/>
                </p:oleObj>
              </mc:Choice>
              <mc:Fallback>
                <p:oleObj name="" r:id="rId17" imgW="520700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15013" y="4123690"/>
                        <a:ext cx="755650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96916" y="2515235"/>
          <a:ext cx="79184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9" imgW="545465" imgH="241300" progId="Equation.KSEE3">
                  <p:embed/>
                </p:oleObj>
              </mc:Choice>
              <mc:Fallback>
                <p:oleObj name="" r:id="rId19" imgW="545465" imgH="241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96916" y="2515235"/>
                        <a:ext cx="791845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ctrTitle"/>
          </p:nvPr>
        </p:nvSpPr>
        <p:spPr>
          <a:xfrm>
            <a:off x="914400" y="2132013"/>
            <a:ext cx="10515600" cy="1470025"/>
          </a:xfrm>
        </p:spPr>
        <p:txBody>
          <a:bodyPr vert="horz" wrap="square" lIns="91436" tIns="45718" rIns="91436" bIns="45718" anchor="ctr"/>
          <a:lstStyle/>
          <a:p>
            <a:pPr algn="l">
              <a:buNone/>
            </a:pP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</a:t>
            </a:r>
            <a:r>
              <a:rPr lang="zh-CN" altLang="en-US" sz="40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序列模型</a:t>
            </a:r>
            <a:b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</a:br>
            <a:r>
              <a:rPr lang="zh-CN" altLang="en-US" sz="40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sz="40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                      </a:t>
            </a:r>
            <a:r>
              <a:rPr lang="zh-CN" altLang="en-US" sz="3200" kern="1200" dirty="0">
                <a:latin typeface="Calibri" panose="020F0502020204030204" pitchFamily="2" charset="0"/>
                <a:ea typeface="Arial" panose="020B0604020202020204" pitchFamily="34" charset="0"/>
                <a:sym typeface="Arial" panose="020B0604020202020204" pitchFamily="34" charset="0"/>
              </a:rPr>
              <a:t>——</a:t>
            </a:r>
            <a:r>
              <a:rPr lang="zh-CN" altLang="en-US" sz="3200" dirty="0">
                <a:sym typeface="+mn-ea"/>
              </a:rPr>
              <a:t>sequence to sequence</a:t>
            </a:r>
            <a:endParaRPr lang="en-US" altLang="x-none" sz="32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</a:t>
            </a:r>
            <a:r>
              <a:rPr lang="zh-CN" altLang="en-US"/>
              <a:t>equence to sequence </a:t>
            </a:r>
            <a:r>
              <a:rPr lang="en-US" altLang="zh-CN"/>
              <a:t>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1770" y="2004695"/>
            <a:ext cx="4733925" cy="904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" y="6309995"/>
            <a:ext cx="7447280" cy="466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95" y="1671320"/>
            <a:ext cx="3686175" cy="333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395" y="2827655"/>
            <a:ext cx="395287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930" y="3910965"/>
            <a:ext cx="3412490" cy="1706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740" y="1555115"/>
            <a:ext cx="291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0070C0"/>
                </a:solidFill>
              </a:rPr>
              <a:t>Machine Translation</a:t>
            </a:r>
            <a:endParaRPr lang="en-US" altLang="zh-CN" sz="2400">
              <a:solidFill>
                <a:srgbClr val="0070C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420" y="3403600"/>
            <a:ext cx="3557270" cy="198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Image captioning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6985" y="2005965"/>
            <a:ext cx="1492250" cy="1626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90" y="1379220"/>
            <a:ext cx="3707130" cy="626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" y="6302375"/>
            <a:ext cx="4839970" cy="467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60" y="2005965"/>
            <a:ext cx="8477250" cy="1629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" y="4027805"/>
            <a:ext cx="6539865" cy="1653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35" y="3899535"/>
            <a:ext cx="3457575" cy="1781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序列数据建模(modeling sequences)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219835"/>
            <a:ext cx="11379200" cy="490664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CN" altLang="en-US" sz="2800"/>
              <a:t>学习序列数据，常需要转换输入序列到不同领域的输出序列</a:t>
            </a:r>
            <a:endParaRPr lang="zh-CN" altLang="en-US"/>
          </a:p>
          <a:p>
            <a:pPr lvl="1"/>
            <a:r>
              <a:rPr lang="zh-CN" altLang="en-US" sz="2400"/>
              <a:t>eg. turn a sequence of sound pressures into a sequence of word identities.</a:t>
            </a:r>
            <a:endParaRPr lang="zh-CN" altLang="en-US" sz="2400"/>
          </a:p>
          <a:p>
            <a:pPr>
              <a:spcBef>
                <a:spcPts val="2400"/>
              </a:spcBef>
            </a:pPr>
            <a:r>
              <a:rPr lang="zh-CN" altLang="en-US" sz="2800"/>
              <a:t>如果没有分离的目标序列，可以通过预测输入序列中的下一项来得到“教师信号”</a:t>
            </a:r>
            <a:endParaRPr lang="zh-CN" altLang="en-US" sz="2800"/>
          </a:p>
          <a:p>
            <a:pPr lvl="1"/>
            <a:r>
              <a:rPr lang="zh-CN" altLang="en-US" sz="2400"/>
              <a:t>The target output sequence is the input sequence with an advance of 1 step.</a:t>
            </a:r>
            <a:endParaRPr lang="zh-CN" altLang="en-US" sz="2400"/>
          </a:p>
          <a:p>
            <a:pPr lvl="1"/>
            <a:r>
              <a:rPr lang="zh-CN" altLang="en-US" sz="2400"/>
              <a:t>For temporal sequences there is a natural order for the predictions.</a:t>
            </a:r>
            <a:endParaRPr lang="zh-CN" altLang="en-US" sz="2400"/>
          </a:p>
          <a:p>
            <a:pPr>
              <a:spcBef>
                <a:spcPts val="1800"/>
              </a:spcBef>
            </a:pPr>
            <a:r>
              <a:rPr lang="zh-CN" altLang="en-US" sz="2800"/>
              <a:t>预测序列的下一项，模糊了监督学习与非监督学习的差别</a:t>
            </a:r>
            <a:endParaRPr lang="zh-CN" altLang="en-US" sz="2800"/>
          </a:p>
          <a:p>
            <a:pPr lvl="1"/>
            <a:r>
              <a:rPr lang="zh-CN" altLang="en-US" sz="2400"/>
              <a:t>It uses methods designed for supervised learning, but it doesn’t require a separate teaching signal.</a:t>
            </a:r>
            <a:endParaRPr lang="zh-CN" altLang="en-US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Machine translation as building a conditional language model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15" y="2548255"/>
            <a:ext cx="207645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45" y="2028190"/>
            <a:ext cx="3619500" cy="162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5" y="4461510"/>
            <a:ext cx="2514600" cy="52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0" y="4016375"/>
            <a:ext cx="5579110" cy="166687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54720" y="2625090"/>
          <a:ext cx="2491105" cy="43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1384300" imgH="241300" progId="Equation.KSEE3">
                  <p:embed/>
                </p:oleObj>
              </mc:Choice>
              <mc:Fallback>
                <p:oleObj name="" r:id="rId5" imgW="13843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4720" y="2625090"/>
                        <a:ext cx="2491105" cy="43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44130" y="5765165"/>
          <a:ext cx="3954145" cy="43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2197100" imgH="241300" progId="Equation.KSEE3">
                  <p:embed/>
                </p:oleObj>
              </mc:Choice>
              <mc:Fallback>
                <p:oleObj name="" r:id="rId7" imgW="21971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4130" y="5765165"/>
                        <a:ext cx="3954145" cy="43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Machine translation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选择最可能的句子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465" y="2279650"/>
            <a:ext cx="3955415" cy="36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940" y="2355215"/>
            <a:ext cx="2601595" cy="379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081655"/>
            <a:ext cx="6209030" cy="1776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70" y="5255895"/>
            <a:ext cx="3495040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not a greedy search?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5870" y="1316355"/>
            <a:ext cx="7848600" cy="2250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870" y="5055870"/>
            <a:ext cx="5078730" cy="294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70" y="4507865"/>
            <a:ext cx="3955415" cy="360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870" y="5519420"/>
            <a:ext cx="6570345" cy="30226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02505" y="3780155"/>
          <a:ext cx="3274695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536700" imgH="241300" progId="Equation.KSEE3">
                  <p:embed/>
                </p:oleObj>
              </mc:Choice>
              <mc:Fallback>
                <p:oleObj name="" r:id="rId5" imgW="15367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2505" y="3780155"/>
                        <a:ext cx="3274695" cy="514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47148" y="6009005"/>
          <a:ext cx="557530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2616200" imgH="203200" progId="Equation.KSEE3">
                  <p:embed/>
                </p:oleObj>
              </mc:Choice>
              <mc:Fallback>
                <p:oleObj name="" r:id="rId7" imgW="26162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7148" y="6009005"/>
                        <a:ext cx="5575300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66010"/>
            <a:ext cx="2162175" cy="37528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2198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55" y="2908300"/>
            <a:ext cx="4210685" cy="177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15" y="2299970"/>
            <a:ext cx="1600200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41155" y="3373120"/>
            <a:ext cx="1028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B=3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0" y="4374515"/>
            <a:ext cx="1247775" cy="1095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集束搜索（</a:t>
            </a:r>
            <a:r>
              <a:rPr lang="en-US" altLang="zh-CN"/>
              <a:t>Beam search algorithm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5" y="2336800"/>
            <a:ext cx="3476625" cy="3848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58010"/>
            <a:ext cx="3562350" cy="1666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05" y="2754630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164840" y="2895600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205" y="2155825"/>
            <a:ext cx="1381125" cy="361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090" y="3660775"/>
            <a:ext cx="4800600" cy="55245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V="1">
            <a:off x="3208020" y="4419600"/>
            <a:ext cx="982980" cy="25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7545" y="4469130"/>
            <a:ext cx="973455" cy="17907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188970" y="4526280"/>
            <a:ext cx="1002030" cy="35052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4212590" y="429196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686935" y="429006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475" y="4638675"/>
            <a:ext cx="2381250" cy="10477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225" y="4617720"/>
            <a:ext cx="1314450" cy="6096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3533775" y="5178425"/>
            <a:ext cx="809625" cy="53657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3050" y="3862070"/>
            <a:ext cx="1649095" cy="10147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CN" sz="2000"/>
              <a:t>in september</a:t>
            </a:r>
            <a:endParaRPr lang="en-US" altLang="zh-CN" sz="2000"/>
          </a:p>
          <a:p>
            <a:r>
              <a:rPr lang="en-US" altLang="zh-CN" sz="2000"/>
              <a:t>jane is</a:t>
            </a:r>
            <a:endParaRPr lang="en-US" altLang="zh-CN" sz="2000"/>
          </a:p>
          <a:p>
            <a:r>
              <a:rPr lang="en-US" altLang="zh-CN" sz="2000"/>
              <a:t>jane visits</a:t>
            </a:r>
            <a:endParaRPr lang="en-US" altLang="zh-CN" sz="200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820" y="1194435"/>
            <a:ext cx="4733925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2960" y="5588635"/>
            <a:ext cx="3562350" cy="121920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4250055" y="5471795"/>
            <a:ext cx="153035" cy="786765"/>
          </a:xfrm>
          <a:custGeom>
            <a:avLst/>
            <a:gdLst>
              <a:gd name="connisteX0" fmla="*/ 152823 w 152823"/>
              <a:gd name="connsiteY0" fmla="*/ 6773 h 786486"/>
              <a:gd name="connisteX1" fmla="*/ 86783 w 152823"/>
              <a:gd name="connsiteY1" fmla="*/ 6773 h 786486"/>
              <a:gd name="connisteX2" fmla="*/ 20743 w 152823"/>
              <a:gd name="connsiteY2" fmla="*/ 6773 h 786486"/>
              <a:gd name="connisteX3" fmla="*/ 1693 w 152823"/>
              <a:gd name="connsiteY3" fmla="*/ 82973 h 786486"/>
              <a:gd name="connisteX4" fmla="*/ 1693 w 152823"/>
              <a:gd name="connsiteY4" fmla="*/ 149013 h 786486"/>
              <a:gd name="connisteX5" fmla="*/ 1693 w 152823"/>
              <a:gd name="connsiteY5" fmla="*/ 215053 h 786486"/>
              <a:gd name="connisteX6" fmla="*/ 1693 w 152823"/>
              <a:gd name="connsiteY6" fmla="*/ 290618 h 786486"/>
              <a:gd name="connisteX7" fmla="*/ 1693 w 152823"/>
              <a:gd name="connsiteY7" fmla="*/ 356658 h 786486"/>
              <a:gd name="connisteX8" fmla="*/ 1693 w 152823"/>
              <a:gd name="connsiteY8" fmla="*/ 441748 h 786486"/>
              <a:gd name="connisteX9" fmla="*/ 11218 w 152823"/>
              <a:gd name="connsiteY9" fmla="*/ 526838 h 786486"/>
              <a:gd name="connisteX10" fmla="*/ 11218 w 152823"/>
              <a:gd name="connsiteY10" fmla="*/ 602403 h 786486"/>
              <a:gd name="connisteX11" fmla="*/ 20743 w 152823"/>
              <a:gd name="connsiteY11" fmla="*/ 668443 h 786486"/>
              <a:gd name="connisteX12" fmla="*/ 20743 w 152823"/>
              <a:gd name="connsiteY12" fmla="*/ 735118 h 786486"/>
              <a:gd name="connisteX13" fmla="*/ 86783 w 152823"/>
              <a:gd name="connsiteY13" fmla="*/ 782108 h 786486"/>
              <a:gd name="connisteX14" fmla="*/ 152823 w 152823"/>
              <a:gd name="connsiteY14" fmla="*/ 782108 h 7864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152823" h="786486">
                <a:moveTo>
                  <a:pt x="152823" y="6773"/>
                </a:moveTo>
                <a:cubicBezTo>
                  <a:pt x="140758" y="6773"/>
                  <a:pt x="113453" y="6773"/>
                  <a:pt x="86783" y="6773"/>
                </a:cubicBezTo>
                <a:cubicBezTo>
                  <a:pt x="60113" y="6773"/>
                  <a:pt x="37888" y="-8467"/>
                  <a:pt x="20743" y="6773"/>
                </a:cubicBezTo>
                <a:cubicBezTo>
                  <a:pt x="3598" y="22013"/>
                  <a:pt x="5503" y="54398"/>
                  <a:pt x="1693" y="82973"/>
                </a:cubicBezTo>
                <a:cubicBezTo>
                  <a:pt x="-2117" y="111548"/>
                  <a:pt x="1693" y="122343"/>
                  <a:pt x="1693" y="149013"/>
                </a:cubicBezTo>
                <a:cubicBezTo>
                  <a:pt x="1693" y="175683"/>
                  <a:pt x="1693" y="186478"/>
                  <a:pt x="1693" y="215053"/>
                </a:cubicBezTo>
                <a:cubicBezTo>
                  <a:pt x="1693" y="243628"/>
                  <a:pt x="1693" y="262043"/>
                  <a:pt x="1693" y="290618"/>
                </a:cubicBezTo>
                <a:cubicBezTo>
                  <a:pt x="1693" y="319193"/>
                  <a:pt x="1693" y="326178"/>
                  <a:pt x="1693" y="356658"/>
                </a:cubicBezTo>
                <a:cubicBezTo>
                  <a:pt x="1693" y="387138"/>
                  <a:pt x="-212" y="407458"/>
                  <a:pt x="1693" y="441748"/>
                </a:cubicBezTo>
                <a:cubicBezTo>
                  <a:pt x="3598" y="476038"/>
                  <a:pt x="9313" y="494453"/>
                  <a:pt x="11218" y="526838"/>
                </a:cubicBezTo>
                <a:cubicBezTo>
                  <a:pt x="13123" y="559223"/>
                  <a:pt x="9313" y="573828"/>
                  <a:pt x="11218" y="602403"/>
                </a:cubicBezTo>
                <a:cubicBezTo>
                  <a:pt x="13123" y="630978"/>
                  <a:pt x="18838" y="641773"/>
                  <a:pt x="20743" y="668443"/>
                </a:cubicBezTo>
                <a:cubicBezTo>
                  <a:pt x="22648" y="695113"/>
                  <a:pt x="7408" y="712258"/>
                  <a:pt x="20743" y="735118"/>
                </a:cubicBezTo>
                <a:cubicBezTo>
                  <a:pt x="34078" y="757978"/>
                  <a:pt x="60113" y="772583"/>
                  <a:pt x="86783" y="782108"/>
                </a:cubicBezTo>
                <a:cubicBezTo>
                  <a:pt x="113453" y="791633"/>
                  <a:pt x="140758" y="782743"/>
                  <a:pt x="152823" y="7821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4724400" y="5469890"/>
            <a:ext cx="143510" cy="788670"/>
          </a:xfrm>
          <a:custGeom>
            <a:avLst/>
            <a:gdLst>
              <a:gd name="connisteX0" fmla="*/ 0 w 199601"/>
              <a:gd name="connsiteY0" fmla="*/ 0 h 765175"/>
              <a:gd name="connisteX1" fmla="*/ 75565 w 199601"/>
              <a:gd name="connsiteY1" fmla="*/ 8890 h 765175"/>
              <a:gd name="connisteX2" fmla="*/ 142240 w 199601"/>
              <a:gd name="connsiteY2" fmla="*/ 37465 h 765175"/>
              <a:gd name="connisteX3" fmla="*/ 170180 w 199601"/>
              <a:gd name="connsiteY3" fmla="*/ 103505 h 765175"/>
              <a:gd name="connisteX4" fmla="*/ 170180 w 199601"/>
              <a:gd name="connsiteY4" fmla="*/ 170180 h 765175"/>
              <a:gd name="connisteX5" fmla="*/ 189230 w 199601"/>
              <a:gd name="connsiteY5" fmla="*/ 245745 h 765175"/>
              <a:gd name="connisteX6" fmla="*/ 189230 w 199601"/>
              <a:gd name="connsiteY6" fmla="*/ 311785 h 765175"/>
              <a:gd name="connisteX7" fmla="*/ 198755 w 199601"/>
              <a:gd name="connsiteY7" fmla="*/ 377825 h 765175"/>
              <a:gd name="connisteX8" fmla="*/ 198755 w 199601"/>
              <a:gd name="connsiteY8" fmla="*/ 443865 h 765175"/>
              <a:gd name="connisteX9" fmla="*/ 198755 w 199601"/>
              <a:gd name="connsiteY9" fmla="*/ 509905 h 765175"/>
              <a:gd name="connisteX10" fmla="*/ 189230 w 199601"/>
              <a:gd name="connsiteY10" fmla="*/ 576580 h 765175"/>
              <a:gd name="connisteX11" fmla="*/ 151765 w 199601"/>
              <a:gd name="connsiteY11" fmla="*/ 642620 h 765175"/>
              <a:gd name="connisteX12" fmla="*/ 132715 w 199601"/>
              <a:gd name="connsiteY12" fmla="*/ 708660 h 765175"/>
              <a:gd name="connisteX13" fmla="*/ 66675 w 199601"/>
              <a:gd name="connsiteY13" fmla="*/ 765175 h 765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99602" h="765175">
                <a:moveTo>
                  <a:pt x="0" y="0"/>
                </a:moveTo>
                <a:cubicBezTo>
                  <a:pt x="13970" y="1270"/>
                  <a:pt x="46990" y="1270"/>
                  <a:pt x="75565" y="8890"/>
                </a:cubicBezTo>
                <a:cubicBezTo>
                  <a:pt x="104140" y="16510"/>
                  <a:pt x="123190" y="18415"/>
                  <a:pt x="142240" y="37465"/>
                </a:cubicBezTo>
                <a:cubicBezTo>
                  <a:pt x="161290" y="56515"/>
                  <a:pt x="164465" y="76835"/>
                  <a:pt x="170180" y="103505"/>
                </a:cubicBezTo>
                <a:cubicBezTo>
                  <a:pt x="175895" y="130175"/>
                  <a:pt x="166370" y="141605"/>
                  <a:pt x="170180" y="170180"/>
                </a:cubicBezTo>
                <a:cubicBezTo>
                  <a:pt x="173990" y="198755"/>
                  <a:pt x="185420" y="217170"/>
                  <a:pt x="189230" y="245745"/>
                </a:cubicBezTo>
                <a:cubicBezTo>
                  <a:pt x="193040" y="274320"/>
                  <a:pt x="187325" y="285115"/>
                  <a:pt x="189230" y="311785"/>
                </a:cubicBezTo>
                <a:cubicBezTo>
                  <a:pt x="191135" y="338455"/>
                  <a:pt x="196850" y="351155"/>
                  <a:pt x="198755" y="377825"/>
                </a:cubicBezTo>
                <a:cubicBezTo>
                  <a:pt x="200660" y="404495"/>
                  <a:pt x="198755" y="417195"/>
                  <a:pt x="198755" y="443865"/>
                </a:cubicBezTo>
                <a:cubicBezTo>
                  <a:pt x="198755" y="470535"/>
                  <a:pt x="200660" y="483235"/>
                  <a:pt x="198755" y="509905"/>
                </a:cubicBezTo>
                <a:cubicBezTo>
                  <a:pt x="196850" y="536575"/>
                  <a:pt x="198755" y="549910"/>
                  <a:pt x="189230" y="576580"/>
                </a:cubicBezTo>
                <a:cubicBezTo>
                  <a:pt x="179705" y="603250"/>
                  <a:pt x="163195" y="615950"/>
                  <a:pt x="151765" y="642620"/>
                </a:cubicBezTo>
                <a:cubicBezTo>
                  <a:pt x="140335" y="669290"/>
                  <a:pt x="149860" y="683895"/>
                  <a:pt x="132715" y="708660"/>
                </a:cubicBezTo>
                <a:cubicBezTo>
                  <a:pt x="115570" y="733425"/>
                  <a:pt x="79375" y="755015"/>
                  <a:pt x="66675" y="7651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bldLvl="0" animBg="1"/>
      <p:bldP spid="40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Beam search </a:t>
            </a:r>
            <a:r>
              <a:rPr lang="en-US" altLang="zh-CN">
                <a:ea typeface="宋体" panose="02010600030101010101" pitchFamily="2" charset="-122"/>
              </a:rPr>
              <a:t>(B=3)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4360" y="2170430"/>
            <a:ext cx="1714500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80" y="5666740"/>
            <a:ext cx="2295525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40" y="1859915"/>
            <a:ext cx="4591050" cy="1247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45" y="1497965"/>
            <a:ext cx="1082675" cy="146367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573780" y="1638935"/>
            <a:ext cx="1102360" cy="1143000"/>
            <a:chOff x="4984" y="4560"/>
            <a:chExt cx="1736" cy="180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999" y="4560"/>
              <a:ext cx="1721" cy="11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014" y="5040"/>
              <a:ext cx="1706" cy="7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999" y="5520"/>
              <a:ext cx="1601" cy="3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03" y="5967"/>
              <a:ext cx="125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84" y="6056"/>
              <a:ext cx="1376" cy="30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95" y="2961640"/>
            <a:ext cx="261937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40" y="3409315"/>
            <a:ext cx="4457700" cy="1123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540" y="4662170"/>
            <a:ext cx="4495800" cy="1257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6115050"/>
            <a:ext cx="4781550" cy="38100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2842260" y="335280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61310" y="370395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32605" y="324104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185795" y="4701540"/>
            <a:ext cx="1424940" cy="2470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204845" y="5052695"/>
            <a:ext cx="1405890" cy="63944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76140" y="4589780"/>
            <a:ext cx="44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改进集束搜索（Refinements to Beam Search）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Length normalization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2215515"/>
            <a:ext cx="45720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423920"/>
            <a:ext cx="4895850" cy="109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25" y="4686300"/>
            <a:ext cx="4038600" cy="1076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4899660"/>
            <a:ext cx="733425" cy="990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990" y="5380355"/>
            <a:ext cx="180975" cy="180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6550" y="5890260"/>
            <a:ext cx="72358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归一化的对数似然目标函数（a normalized log likelihood objective）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Beam search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集束宽度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180" y="2743200"/>
            <a:ext cx="33528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5" y="4730750"/>
            <a:ext cx="6961505" cy="113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集束搜索的误差分析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" y="2180590"/>
            <a:ext cx="5153025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724275"/>
            <a:ext cx="5810250" cy="54292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08495" y="3061970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215900" imgH="203200" progId="Equation.KSEE3">
                  <p:embed/>
                </p:oleObj>
              </mc:Choice>
              <mc:Fallback>
                <p:oleObj name="" r:id="rId3" imgW="2159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8495" y="3061970"/>
                        <a:ext cx="42100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56475" y="3797300"/>
          <a:ext cx="27241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39700" imgH="203200" progId="Equation.KSEE3">
                  <p:embed/>
                </p:oleObj>
              </mc:Choice>
              <mc:Fallback>
                <p:oleObj name="" r:id="rId5" imgW="1397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56475" y="3797300"/>
                        <a:ext cx="27241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105" y="4582795"/>
            <a:ext cx="5137150" cy="1388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40325" y="4441190"/>
            <a:ext cx="678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Jane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56935" y="444119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visits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1635" y="4441190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Africa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00950" y="44411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ea typeface="宋体" panose="02010600030101010101" pitchFamily="2" charset="-122"/>
              </a:rPr>
              <a:t>。。。。。。</a:t>
            </a:r>
            <a:endParaRPr lang="zh-CN" altLang="en-US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28890" y="5721350"/>
          <a:ext cx="13328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8" imgW="508000" imgH="203200" progId="Equation.KSEE3">
                  <p:embed/>
                </p:oleObj>
              </mc:Choice>
              <mc:Fallback>
                <p:oleObj name="" r:id="rId8" imgW="5080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8890" y="5721350"/>
                        <a:ext cx="133286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431973" y="5154295"/>
          <a:ext cx="14998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0" imgW="571500" imgH="203200" progId="Equation.KSEE3">
                  <p:embed/>
                </p:oleObj>
              </mc:Choice>
              <mc:Fallback>
                <p:oleObj name="" r:id="rId10" imgW="5715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31973" y="5154295"/>
                        <a:ext cx="149987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15475" y="6045200"/>
          <a:ext cx="13328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508000" imgH="203200" progId="Equation.KSEE3">
                  <p:embed/>
                </p:oleObj>
              </mc:Choice>
              <mc:Fallback>
                <p:oleObj name="" r:id="rId12" imgW="5080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515475" y="6045200"/>
                        <a:ext cx="133286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  <p:bldP spid="11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集束搜索的误差分析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935" y="1764030"/>
            <a:ext cx="615315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966720"/>
            <a:ext cx="64293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15" y="3928745"/>
            <a:ext cx="4457700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4442460"/>
            <a:ext cx="8724900" cy="1057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460" y="5499735"/>
            <a:ext cx="4371975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3620" y="2016125"/>
            <a:ext cx="10012045" cy="568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3620" y="3229610"/>
            <a:ext cx="10426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y:              </a:t>
            </a:r>
            <a:r>
              <a:rPr lang="en-US" altLang="zh-CN" sz="2400">
                <a:solidFill>
                  <a:srgbClr val="0070C0"/>
                </a:solidFill>
              </a:rPr>
              <a:t>1           1       0            1                 1             0       0     0       0</a:t>
            </a:r>
            <a:endParaRPr lang="en-US" altLang="zh-CN" sz="240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845" y="1354455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命名实体识别：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17775" y="2585085"/>
          <a:ext cx="8401685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4114800" imgH="203200" progId="Equation.KSEE3">
                  <p:embed/>
                </p:oleObj>
              </mc:Choice>
              <mc:Fallback>
                <p:oleObj name="" r:id="rId2" imgW="4114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7775" y="2585085"/>
                        <a:ext cx="8401685" cy="41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65705" y="3578860"/>
          <a:ext cx="8505825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4165600" imgH="228600" progId="Equation.KSEE3">
                  <p:embed/>
                </p:oleObj>
              </mc:Choice>
              <mc:Fallback>
                <p:oleObj name="" r:id="rId4" imgW="4165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705" y="3578860"/>
                        <a:ext cx="8505825" cy="46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04325" y="4262120"/>
          <a:ext cx="1767205" cy="41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6" imgW="1016000" imgH="241300" progId="Equation.KSEE3">
                  <p:embed/>
                </p:oleObj>
              </mc:Choice>
              <mc:Fallback>
                <p:oleObj name="" r:id="rId6" imgW="1016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4325" y="4262120"/>
                        <a:ext cx="1767205" cy="41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66206" y="4262000"/>
          <a:ext cx="685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8" imgW="571500" imgH="2057400" progId="Equation.KSEE3">
                  <p:embed/>
                </p:oleObj>
              </mc:Choice>
              <mc:Fallback>
                <p:oleObj name="" r:id="rId8" imgW="571500" imgH="20574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6206" y="4262000"/>
                        <a:ext cx="685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51748" y="4277360"/>
          <a:ext cx="486880" cy="243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10" imgW="405765" imgH="2032000" progId="Equation.KSEE3">
                  <p:embed/>
                </p:oleObj>
              </mc:Choice>
              <mc:Fallback>
                <p:oleObj name="" r:id="rId10" imgW="405765" imgH="20320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51748" y="4277360"/>
                        <a:ext cx="486880" cy="243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53085" y="5168265"/>
            <a:ext cx="131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Vocabulary</a:t>
            </a:r>
            <a:endParaRPr lang="en-US" altLang="zh-CN">
              <a:solidFill>
                <a:srgbClr val="0070C0"/>
              </a:solidFill>
            </a:endParaRPr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14420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2" imgW="254000" imgH="2057400" progId="Equation.KSEE3">
                  <p:embed/>
                </p:oleObj>
              </mc:Choice>
              <mc:Fallback>
                <p:oleObj name="" r:id="rId12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14420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4240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4" imgW="254000" imgH="2057400" progId="Equation.KSEE3">
                  <p:embed/>
                </p:oleObj>
              </mc:Choice>
              <mc:Fallback>
                <p:oleObj name="" r:id="rId14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14240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17155" y="426212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6" imgW="254000" imgH="2057400" progId="Equation.KSEE3">
                  <p:embed/>
                </p:oleObj>
              </mc:Choice>
              <mc:Fallback>
                <p:oleObj name="" r:id="rId16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7155" y="426212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>
          <a:xfrm>
            <a:off x="2860040" y="2992120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919220" y="3000375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920615" y="2992120"/>
            <a:ext cx="721360" cy="142684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47385" y="4277360"/>
          <a:ext cx="30480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8" imgW="254000" imgH="2057400" progId="Equation.KSEE3">
                  <p:embed/>
                </p:oleObj>
              </mc:Choice>
              <mc:Fallback>
                <p:oleObj name="" r:id="rId18" imgW="254000" imgH="20574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47385" y="4277360"/>
                        <a:ext cx="30480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/>
          <p:cNvCxnSpPr/>
          <p:nvPr/>
        </p:nvCxnSpPr>
        <p:spPr>
          <a:xfrm flipH="1">
            <a:off x="8153400" y="2590800"/>
            <a:ext cx="1143000" cy="1751965"/>
          </a:xfrm>
          <a:prstGeom prst="straightConnector1">
            <a:avLst/>
          </a:prstGeom>
          <a:ln w="12700">
            <a:solidFill>
              <a:srgbClr val="6491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37845" y="4504055"/>
            <a:ext cx="1099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One-hot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误差分析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5425" y="1520190"/>
            <a:ext cx="9408160" cy="3903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35" y="5566410"/>
            <a:ext cx="7296150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注意力模型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problem of long sequence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2341245"/>
            <a:ext cx="4822190" cy="135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30" y="3986530"/>
            <a:ext cx="8334375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30" y="4961890"/>
            <a:ext cx="7848600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model intuition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5367655"/>
            <a:ext cx="655320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5043805"/>
            <a:ext cx="5838825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3500755"/>
            <a:ext cx="7058025" cy="1543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60" y="1632585"/>
            <a:ext cx="1838325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185" y="2974975"/>
            <a:ext cx="847725" cy="590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430" y="2974975"/>
            <a:ext cx="904875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305" y="2936875"/>
            <a:ext cx="1219200" cy="638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735" y="2661920"/>
            <a:ext cx="257175" cy="381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3430" y="2042160"/>
            <a:ext cx="1257300" cy="6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6350" y="1697355"/>
            <a:ext cx="657225" cy="438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015" y="1728470"/>
            <a:ext cx="1428750" cy="1314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3765" y="2135505"/>
            <a:ext cx="11430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4595" y="4104005"/>
            <a:ext cx="7429500" cy="192405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6472555"/>
            <a:ext cx="5570855" cy="227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3827780"/>
            <a:ext cx="2457450" cy="67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45" y="1826895"/>
            <a:ext cx="3829050" cy="2371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25" y="3215005"/>
            <a:ext cx="390525" cy="29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3215005"/>
            <a:ext cx="2905125" cy="1104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1710690"/>
            <a:ext cx="1533525" cy="1447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980" y="2473325"/>
            <a:ext cx="2266950" cy="600075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71330" y="2030730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9" imgW="368300" imgH="203200" progId="Equation.KSEE3">
                  <p:embed/>
                </p:oleObj>
              </mc:Choice>
              <mc:Fallback>
                <p:oleObj name="" r:id="rId9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71330" y="2030730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Attention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Computing attention</a:t>
            </a:r>
            <a:endParaRPr lang="en-US" altLang="zh-CN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75480" y="1491615"/>
          <a:ext cx="80264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368300" imgH="203200" progId="Equation.KSEE3">
                  <p:embed/>
                </p:oleObj>
              </mc:Choice>
              <mc:Fallback>
                <p:oleObj name="" r:id="rId1" imgW="368300" imgH="2032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75480" y="1491615"/>
                        <a:ext cx="802640" cy="44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2457450"/>
            <a:ext cx="6515100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870" y="3371215"/>
            <a:ext cx="2857500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65" y="4525010"/>
            <a:ext cx="2905125" cy="1209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040" y="3371215"/>
            <a:ext cx="4295775" cy="269557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90670" y="5386070"/>
          <a:ext cx="738505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7" imgW="368300" imgH="203200" progId="Equation.KSEE3">
                  <p:embed/>
                </p:oleObj>
              </mc:Choice>
              <mc:Fallback>
                <p:oleObj name="" r:id="rId7" imgW="368300" imgH="203200" progId="Equation.KSEE3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0670" y="5386070"/>
                        <a:ext cx="738505" cy="40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examples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66440" y="1647190"/>
            <a:ext cx="4619625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90" y="2312670"/>
            <a:ext cx="4581525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90" y="4221480"/>
            <a:ext cx="2514600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10" y="3067050"/>
            <a:ext cx="3850005" cy="3168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" y="6557010"/>
            <a:ext cx="7081737" cy="197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 wrap="square" lIns="91436" tIns="45718" rIns="91436" bIns="45718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小结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3426" name="Rectangle 3"/>
          <p:cNvSpPr>
            <a:spLocks noGrp="1"/>
          </p:cNvSpPr>
          <p:nvPr>
            <p:ph idx="1"/>
          </p:nvPr>
        </p:nvSpPr>
        <p:spPr/>
        <p:txBody>
          <a:bodyPr wrap="square" lIns="91436" tIns="45718" rIns="91436" bIns="45718" anchor="t"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循环序列模型</a:t>
            </a:r>
            <a:endParaRPr lang="zh-CN" altLang="en-US" sz="3200" dirty="0">
              <a:ea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ea typeface="宋体" panose="02010600030101010101" pitchFamily="2" charset="-122"/>
                <a:sym typeface="+mn-ea"/>
              </a:rPr>
              <a:t>Recurrent Neural Networks, RNN</a:t>
            </a:r>
            <a:endParaRPr lang="zh-CN" altLang="en-US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GRU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LSTM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  <a:sym typeface="+mn-ea"/>
              </a:rPr>
              <a:t>BRNN</a:t>
            </a:r>
            <a:endParaRPr lang="en-US" altLang="zh-CN" sz="3200" dirty="0">
              <a:ea typeface="宋体" panose="02010600030101010101" pitchFamily="2" charset="-122"/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Deep RNN</a:t>
            </a:r>
            <a:endParaRPr lang="zh-CN" altLang="en-US" sz="3200">
              <a:sym typeface="+mn-ea"/>
            </a:endParaRPr>
          </a:p>
          <a:p>
            <a:pPr lvl="1"/>
            <a:endParaRPr lang="zh-CN" altLang="en-US" sz="3200" dirty="0"/>
          </a:p>
          <a:p>
            <a:pPr eaLnBrk="1" hangingPunct="1"/>
            <a:r>
              <a:rPr lang="zh-CN" altLang="en-US" sz="3200" dirty="0">
                <a:sym typeface="+mn-ea"/>
              </a:rPr>
              <a:t>序列模型（sequence to sequence）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16737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 vert="horz" wrap="square" lIns="91436" tIns="45718" rIns="91436" bIns="45718" anchor="ctr"/>
          <a:lstStyle/>
          <a:p>
            <a:pPr>
              <a:buNone/>
            </a:pPr>
            <a:r>
              <a:rPr lang="zh-CN" altLang="en-US" sz="4400" kern="1200" dirty="0">
                <a:latin typeface="Calibri" panose="020F0502020204030204" pitchFamily="2" charset="0"/>
                <a:ea typeface="宋体" panose="02010600030101010101" pitchFamily="2" charset="-122"/>
                <a:sym typeface="Arial" panose="020B0604020202020204" pitchFamily="34" charset="0"/>
              </a:rPr>
              <a:t>Thanks！</a:t>
            </a:r>
            <a:endParaRPr lang="zh-CN" altLang="en-US" sz="4400" kern="1200" dirty="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739" name="副标题 116738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vert="horz" wrap="square" lIns="91436" tIns="45718" rIns="91436" bIns="45718" anchor="t"/>
          <a:lstStyle/>
          <a:p>
            <a:pPr marL="342900" indent="-342900" algn="l" defTabSz="0">
              <a:buFont typeface="Wingdings" panose="05000000000000000000" pitchFamily="2" charset="2"/>
            </a:pPr>
            <a:endParaRPr sz="3200" kern="1200">
              <a:latin typeface="Calibri" panose="020F0502020204030204" pitchFamily="2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Why not a standard network?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lvl="3"/>
            <a:endParaRPr lang="zh-CN" altLang="en-US"/>
          </a:p>
          <a:p>
            <a:r>
              <a:rPr lang="zh-CN" altLang="en-US"/>
              <a:t>问题：</a:t>
            </a:r>
            <a:endParaRPr lang="zh-CN" altLang="en-US"/>
          </a:p>
          <a:p>
            <a:pPr lvl="1"/>
            <a:r>
              <a:rPr lang="zh-CN" altLang="en-US"/>
              <a:t>输入和输出数据在不同例子中可以有不同的长度</a:t>
            </a:r>
            <a:endParaRPr lang="zh-CN" altLang="en-US"/>
          </a:p>
          <a:p>
            <a:pPr lvl="1"/>
            <a:r>
              <a:rPr lang="zh-CN" altLang="en-US"/>
              <a:t>不共享从文本的不同位置上学到的特征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1586865"/>
            <a:ext cx="1104900" cy="269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95" y="1482090"/>
            <a:ext cx="2028825" cy="280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0" y="1586865"/>
            <a:ext cx="1952625" cy="268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1586865"/>
            <a:ext cx="2857500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3005" y="1602740"/>
            <a:ext cx="6024245" cy="3065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文本占位符 31747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480800" cy="4729480"/>
          </a:xfrm>
        </p:spPr>
        <p:txBody>
          <a:bodyPr vert="horz" wrap="square" lIns="91436" tIns="45718" rIns="91436" bIns="45718" anchor="t"/>
          <a:lstStyle/>
          <a:p>
            <a:pPr>
              <a:lnSpc>
                <a:spcPct val="90000"/>
              </a:lnSpc>
            </a:pPr>
            <a:r>
              <a:rPr lang="zh-CN" altLang="en-US" dirty="0"/>
              <a:t>Hidden Layer会有连向下一时间Hidden Layer的边</a:t>
            </a: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 marL="1905" lvl="4" indent="1826895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RNN功能强大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Distributed hidden state that allows them to store a lot of information about the past efficiently.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Non-linear dynamics that allows them to update their hidden state in complicated ways.</a:t>
            </a:r>
            <a:endParaRPr lang="zh-CN" altLang="en-US" dirty="0"/>
          </a:p>
        </p:txBody>
      </p:sp>
      <p:sp>
        <p:nvSpPr>
          <p:cNvPr id="31747" name="标题 31746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en-US" altLang="zh-CN"/>
              <a:t>Recurrent Neural Networks, RNN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vert="horz" wrap="square" lIns="91436" tIns="45718" rIns="91436" bIns="45718" anchor="ctr"/>
          <a:lstStyle/>
          <a:p>
            <a:r>
              <a:rPr lang="zh-CN" altLang="en-US" dirty="0">
                <a:ea typeface="宋体" panose="02010600030101010101" pitchFamily="2" charset="-122"/>
              </a:rPr>
              <a:t>RNN</a:t>
            </a:r>
            <a:endParaRPr lang="zh-CN" altLang="en-US" dirty="0"/>
          </a:p>
        </p:txBody>
      </p:sp>
      <p:sp>
        <p:nvSpPr>
          <p:cNvPr id="33795" name="文本占位符 33794"/>
          <p:cNvSpPr>
            <a:spLocks noGrp="1"/>
          </p:cNvSpPr>
          <p:nvPr>
            <p:ph type="body" idx="1"/>
          </p:nvPr>
        </p:nvSpPr>
        <p:spPr/>
        <p:txBody>
          <a:bodyPr vert="horz" wrap="square" lIns="91436" tIns="45718" rIns="91436" bIns="45718" anchor="t"/>
          <a:lstStyle/>
          <a:p>
            <a:r>
              <a:rPr lang="zh-CN" altLang="en-US" dirty="0"/>
              <a:t>一般来说，</a:t>
            </a:r>
            <a:r>
              <a:rPr lang="zh-CN" altLang="en-US" dirty="0">
                <a:ea typeface="宋体" panose="02010600030101010101" pitchFamily="2" charset="-122"/>
              </a:rPr>
              <a:t>RNN</a:t>
            </a:r>
            <a:r>
              <a:rPr lang="zh-CN" altLang="en-US" dirty="0"/>
              <a:t>每一时间的输入和输出是不一样的</a:t>
            </a:r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例，序列学习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/>
              <a:t>对于序列数据是将序列项依次传入，每个序列项再对应不同的输出</a:t>
            </a:r>
            <a:endParaRPr lang="zh-CN" altLang="en-US" dirty="0"/>
          </a:p>
        </p:txBody>
      </p:sp>
      <p:pic>
        <p:nvPicPr>
          <p:cNvPr id="33796" name="图片 337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3505200"/>
            <a:ext cx="11001375" cy="2486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n-berkeley-nlp-v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Calibri"/>
        <a:ea typeface="Arial"/>
        <a:cs typeface=""/>
      </a:majorFont>
      <a:minorFont>
        <a:latin typeface="Calibri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5346</Words>
  <Application>WPS 演示</Application>
  <PresentationFormat>自定义</PresentationFormat>
  <Paragraphs>443</Paragraphs>
  <Slides>67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159</vt:i4>
      </vt:variant>
      <vt:variant>
        <vt:lpstr>幻灯片标题</vt:lpstr>
      </vt:variant>
      <vt:variant>
        <vt:i4>67</vt:i4>
      </vt:variant>
    </vt:vector>
  </HeadingPairs>
  <TitlesOfParts>
    <vt:vector size="235" baseType="lpstr">
      <vt:lpstr>Arial</vt:lpstr>
      <vt:lpstr>宋体</vt:lpstr>
      <vt:lpstr>Wingdings</vt:lpstr>
      <vt:lpstr>Calibri</vt:lpstr>
      <vt:lpstr>Times New Roman</vt:lpstr>
      <vt:lpstr>Arial Unicode MS</vt:lpstr>
      <vt:lpstr>Arial</vt:lpstr>
      <vt:lpstr>微软雅黑</vt:lpstr>
      <vt:lpstr>dan-berkeley-nlp-v1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PBrush</vt:lpstr>
      <vt:lpstr>Equation.KSEE3</vt:lpstr>
      <vt:lpstr>Equation.KSEE3</vt:lpstr>
      <vt:lpstr>Equation.KSEE3</vt:lpstr>
      <vt:lpstr>PBrush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序列数据的深度学习模型</vt:lpstr>
      <vt:lpstr>内容</vt:lpstr>
      <vt:lpstr>               循环神经网络                        ——Recurrent Neural Networks, RNN</vt:lpstr>
      <vt:lpstr>序列模型</vt:lpstr>
      <vt:lpstr>序列数据建模(modeling sequences)</vt:lpstr>
      <vt:lpstr>示例</vt:lpstr>
      <vt:lpstr>Why not a standard network?</vt:lpstr>
      <vt:lpstr>Recurrent Neural Networks, RNN</vt:lpstr>
      <vt:lpstr>RNN</vt:lpstr>
      <vt:lpstr>RNN</vt:lpstr>
      <vt:lpstr>Recurrent Neural Networks</vt:lpstr>
      <vt:lpstr>Training RNNs with backpropagation</vt:lpstr>
      <vt:lpstr>BPTT, Back Propagation Through Time</vt:lpstr>
      <vt:lpstr>Forword propagation and backpropagaton</vt:lpstr>
      <vt:lpstr>BPTT</vt:lpstr>
      <vt:lpstr>BPTT</vt:lpstr>
      <vt:lpstr>BPTT</vt:lpstr>
      <vt:lpstr>RNN反向传播示意</vt:lpstr>
      <vt:lpstr>不同类型的RNN结构</vt:lpstr>
      <vt:lpstr>不同类型的RNN结构</vt:lpstr>
      <vt:lpstr>RNN示例：语言模型</vt:lpstr>
      <vt:lpstr>Language modelling with an RNN</vt:lpstr>
      <vt:lpstr>RNN model</vt:lpstr>
      <vt:lpstr>新序列采样</vt:lpstr>
      <vt:lpstr>Character-level language model</vt:lpstr>
      <vt:lpstr>Sequence generation</vt:lpstr>
      <vt:lpstr>长序列循环神经网络</vt:lpstr>
      <vt:lpstr>BP的困难</vt:lpstr>
      <vt:lpstr>梯度的膨胀或消散</vt:lpstr>
      <vt:lpstr>Vanishing gradients with RNNs</vt:lpstr>
      <vt:lpstr>GRU单元（Gated Recurrent Unit（GRU））</vt:lpstr>
      <vt:lpstr>Gated Recurrent Unit（GRU）</vt:lpstr>
      <vt:lpstr>Gated Recurrent Unit（GRU）</vt:lpstr>
      <vt:lpstr>Long Short Term Memory, LSTM</vt:lpstr>
      <vt:lpstr>记忆单元(Memory Cell)</vt:lpstr>
      <vt:lpstr>Backpropagation through a memory cell</vt:lpstr>
      <vt:lpstr>PowerPoint 演示文稿</vt:lpstr>
      <vt:lpstr>PowerPoint 演示文稿</vt:lpstr>
      <vt:lpstr>LSTM</vt:lpstr>
      <vt:lpstr>LSTM网络</vt:lpstr>
      <vt:lpstr>LSTM</vt:lpstr>
      <vt:lpstr>LSTM</vt:lpstr>
      <vt:lpstr>LSTM vs GRU</vt:lpstr>
      <vt:lpstr>双向循环神经网络（Bidirectional RNN）</vt:lpstr>
      <vt:lpstr>Bidirectional RNN (BRNN)</vt:lpstr>
      <vt:lpstr>深层循环神经网络（Deep RNNs）</vt:lpstr>
      <vt:lpstr>               序列模型                        ——sequence to sequence</vt:lpstr>
      <vt:lpstr>Sequence to sequence model</vt:lpstr>
      <vt:lpstr>Image captioning</vt:lpstr>
      <vt:lpstr>Machine translation</vt:lpstr>
      <vt:lpstr>Machine translation</vt:lpstr>
      <vt:lpstr>Why not a greedy search?</vt:lpstr>
      <vt:lpstr>集束搜索（Beam search algorithm）</vt:lpstr>
      <vt:lpstr>集束搜索（Beam search algorithm）</vt:lpstr>
      <vt:lpstr>Beam search (B=3)</vt:lpstr>
      <vt:lpstr>改进集束搜索（Refinements to Beam Search）</vt:lpstr>
      <vt:lpstr>Beam search </vt:lpstr>
      <vt:lpstr>集束搜索的误差分析</vt:lpstr>
      <vt:lpstr>集束搜索的误差分析</vt:lpstr>
      <vt:lpstr>误差分析</vt:lpstr>
      <vt:lpstr>注意力模型</vt:lpstr>
      <vt:lpstr>Attention model intuition</vt:lpstr>
      <vt:lpstr>Attention model</vt:lpstr>
      <vt:lpstr>Attention model</vt:lpstr>
      <vt:lpstr>Attention examples</vt:lpstr>
      <vt:lpstr>小结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officer</cp:lastModifiedBy>
  <cp:revision>3029</cp:revision>
  <cp:lastPrinted>2014-04-15T18:16:00Z</cp:lastPrinted>
  <dcterms:created xsi:type="dcterms:W3CDTF">2004-08-27T04:16:00Z</dcterms:created>
  <dcterms:modified xsi:type="dcterms:W3CDTF">2020-10-20T04:34:23Z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